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2" r:id="rId1"/>
    <p:sldMasterId id="2147483673" r:id="rId2"/>
  </p:sldMasterIdLst>
  <p:notesMasterIdLst>
    <p:notesMasterId r:id="rId48"/>
  </p:notesMasterIdLst>
  <p:sldIdLst>
    <p:sldId id="292" r:id="rId3"/>
    <p:sldId id="378" r:id="rId4"/>
    <p:sldId id="295" r:id="rId5"/>
    <p:sldId id="415" r:id="rId6"/>
    <p:sldId id="385" r:id="rId7"/>
    <p:sldId id="258" r:id="rId8"/>
    <p:sldId id="398" r:id="rId9"/>
    <p:sldId id="417" r:id="rId10"/>
    <p:sldId id="262" r:id="rId11"/>
    <p:sldId id="263" r:id="rId12"/>
    <p:sldId id="420" r:id="rId13"/>
    <p:sldId id="419" r:id="rId14"/>
    <p:sldId id="264" r:id="rId15"/>
    <p:sldId id="269" r:id="rId16"/>
    <p:sldId id="298" r:id="rId17"/>
    <p:sldId id="271" r:id="rId18"/>
    <p:sldId id="299" r:id="rId19"/>
    <p:sldId id="268" r:id="rId20"/>
    <p:sldId id="272" r:id="rId21"/>
    <p:sldId id="273" r:id="rId22"/>
    <p:sldId id="274" r:id="rId23"/>
    <p:sldId id="294" r:id="rId24"/>
    <p:sldId id="281" r:id="rId25"/>
    <p:sldId id="282" r:id="rId26"/>
    <p:sldId id="283" r:id="rId27"/>
    <p:sldId id="284" r:id="rId28"/>
    <p:sldId id="285" r:id="rId29"/>
    <p:sldId id="301" r:id="rId30"/>
    <p:sldId id="421" r:id="rId31"/>
    <p:sldId id="351" r:id="rId32"/>
    <p:sldId id="352" r:id="rId33"/>
    <p:sldId id="344" r:id="rId34"/>
    <p:sldId id="338" r:id="rId35"/>
    <p:sldId id="348" r:id="rId36"/>
    <p:sldId id="403" r:id="rId37"/>
    <p:sldId id="416" r:id="rId38"/>
    <p:sldId id="391" r:id="rId39"/>
    <p:sldId id="355" r:id="rId40"/>
    <p:sldId id="286" r:id="rId41"/>
    <p:sldId id="267" r:id="rId42"/>
    <p:sldId id="287" r:id="rId43"/>
    <p:sldId id="296" r:id="rId44"/>
    <p:sldId id="303" r:id="rId45"/>
    <p:sldId id="386" r:id="rId46"/>
    <p:sldId id="291" r:id="rId47"/>
  </p:sldIdLst>
  <p:sldSz cx="9144000" cy="5143500" type="screen16x9"/>
  <p:notesSz cx="6858000" cy="9144000"/>
  <p:embeddedFontLst>
    <p:embeddedFont>
      <p:font typeface="Cambria" panose="02040503050406030204" pitchFamily="18" charset="0"/>
      <p:regular r:id="rId49"/>
      <p:bold r:id="rId50"/>
      <p:italic r:id="rId51"/>
      <p:boldItalic r:id="rId52"/>
    </p:embeddedFont>
    <p:embeddedFont>
      <p:font typeface="Open Sans" panose="020B0606030504020204" pitchFamily="34" charset="0"/>
      <p:regular r:id="rId53"/>
      <p:bold r:id="rId54"/>
      <p:italic r:id="rId55"/>
      <p:boldItalic r:id="rId56"/>
    </p:embeddedFont>
    <p:embeddedFont>
      <p:font typeface="Roboto" panose="02000000000000000000" pitchFamily="2" charset="0"/>
      <p:regular r:id="rId57"/>
      <p:bold r:id="rId58"/>
      <p:italic r:id="rId59"/>
      <p:boldItalic r:id="rId6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94"/>
    <p:restoredTop sz="94722"/>
  </p:normalViewPr>
  <p:slideViewPr>
    <p:cSldViewPr snapToGrid="0">
      <p:cViewPr varScale="1">
        <p:scale>
          <a:sx n="158" d="100"/>
          <a:sy n="158" d="100"/>
        </p:scale>
        <p:origin x="568" y="184"/>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font" Target="fonts/font2.fntdata"/><Relationship Id="rId55" Type="http://schemas.openxmlformats.org/officeDocument/2006/relationships/font" Target="fonts/font7.fntdata"/><Relationship Id="rId63"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font" Target="fonts/font5.fntdata"/><Relationship Id="rId58" Type="http://schemas.openxmlformats.org/officeDocument/2006/relationships/font" Target="fonts/font10.fntdata"/><Relationship Id="rId5" Type="http://schemas.openxmlformats.org/officeDocument/2006/relationships/slide" Target="slides/slide3.xml"/><Relationship Id="rId61" Type="http://schemas.openxmlformats.org/officeDocument/2006/relationships/presProps" Target="presProp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notesMaster" Target="notesMasters/notesMaster1.xml"/><Relationship Id="rId56" Type="http://schemas.openxmlformats.org/officeDocument/2006/relationships/font" Target="fonts/font8.fntdata"/><Relationship Id="rId64"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font" Target="fonts/font3.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11.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6.fntdata"/><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1.fntdata"/><Relationship Id="rId57" Type="http://schemas.openxmlformats.org/officeDocument/2006/relationships/font" Target="fonts/font9.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font" Target="fonts/font4.fntdata"/><Relationship Id="rId60" Type="http://schemas.openxmlformats.org/officeDocument/2006/relationships/font" Target="fonts/font12.fntdata"/><Relationship Id="rId4" Type="http://schemas.openxmlformats.org/officeDocument/2006/relationships/slide" Target="slides/slide2.xml"/><Relationship Id="rId9"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8" Type="http://schemas.openxmlformats.org/officeDocument/2006/relationships/hyperlink" Target="https://en.wikipedia.org/wiki/Europeans" TargetMode="External"/><Relationship Id="rId3" Type="http://schemas.openxmlformats.org/officeDocument/2006/relationships/hyperlink" Target="https://en.wikipedia.org/wiki/Human_zoo#cite_note-auto-1" TargetMode="External"/><Relationship Id="rId7" Type="http://schemas.openxmlformats.org/officeDocument/2006/relationships/hyperlink" Target="https://en.wikipedia.org/wiki/Great_ape" TargetMode="External"/><Relationship Id="rId2" Type="http://schemas.openxmlformats.org/officeDocument/2006/relationships/slide" Target="../slides/slide16.xml"/><Relationship Id="rId1" Type="http://schemas.openxmlformats.org/officeDocument/2006/relationships/notesMaster" Target="../notesMasters/notesMaster1.xml"/><Relationship Id="rId6" Type="http://schemas.openxmlformats.org/officeDocument/2006/relationships/hyperlink" Target="https://en.wikipedia.org/wiki/Indigenous_peoples" TargetMode="External"/><Relationship Id="rId5" Type="http://schemas.openxmlformats.org/officeDocument/2006/relationships/hyperlink" Target="https://en.wikipedia.org/wiki/Human_zoo#cite_note-2" TargetMode="External"/><Relationship Id="rId10" Type="http://schemas.openxmlformats.org/officeDocument/2006/relationships/hyperlink" Target="https://en.wikipedia.org/wiki/Racism" TargetMode="External"/><Relationship Id="rId4" Type="http://schemas.openxmlformats.org/officeDocument/2006/relationships/hyperlink" Target="https://en.wikipedia.org/wiki/Western_world" TargetMode="External"/><Relationship Id="rId9" Type="http://schemas.openxmlformats.org/officeDocument/2006/relationships/hyperlink" Target="https://en.wikipedia.org/wiki/Human_zoo#cite_note-3"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b0d71783b0_0_10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 name="Google Shape;63;gb0d71783b0_0_10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64" name="Google Shape;64;gb0d71783b0_0_10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1515a17ebe0_0_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 name="Google Shape;204;g1515a17ebe0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1515a17ebe0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 name="Google Shape;235;g1515a17ebe0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1515a17ebe0_0_2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 name="Google Shape;241;g1515a17ebe0_0_2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ged7b4a39c5_0_27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8" name="Google Shape;248;ged7b4a39c5_0_27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GB"/>
              <a:t>Before I start - Please look at this census image and have a think of why </a:t>
            </a:r>
            <a:endParaRPr/>
          </a:p>
        </p:txBody>
      </p:sp>
      <p:sp>
        <p:nvSpPr>
          <p:cNvPr id="249" name="Google Shape;249;ged7b4a39c5_0_27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GB" sz="1200" b="0" i="0" u="none" strike="noStrike" cap="none">
                <a:solidFill>
                  <a:schemeClr val="dk1"/>
                </a:solidFill>
                <a:latin typeface="Calibri"/>
                <a:ea typeface="Calibri"/>
                <a:cs typeface="Calibri"/>
                <a:sym typeface="Calibri"/>
              </a:rPr>
              <a:t>21</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g1515a17ebe0_0_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3" name="Google Shape;303;g1515a17ebe0_0_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g1515a17ebe0_0_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8" name="Google Shape;308;g1515a17ebe0_0_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ged7b4a39c5_0_5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5" name="Google Shape;315;ged7b4a39c5_0_5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1515a17ebe0_0_2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2" name="Google Shape;322;g1515a17ebe0_0_2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1515a17ebe0_0_2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 name="Google Shape;328;g1515a17ebe0_0_2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g1515a17ebe0_0_1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 name="Google Shape;335;g1515a17ebe0_0_1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1515a17ebe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 name="Google Shape;123;g1515a17ebe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b7d809736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 name="Google Shape;149;gb7d809736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ged7b4a39c5_0_39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 name="Google Shape;340;ged7b4a39c5_0_398: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1" name="Google Shape;341;ged7b4a39c5_0_398: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SzPts val="1200"/>
              <a:buFont typeface="Arial"/>
              <a:buNone/>
            </a:pPr>
            <a:fld id="{00000000-1234-1234-1234-123412341234}" type="slidenum">
              <a:rPr lang="en-GB"/>
              <a:t>41</a:t>
            </a:fld>
            <a:endParaRPr/>
          </a:p>
        </p:txBody>
      </p:sp>
    </p:spTree>
    <p:extLst>
      <p:ext uri="{BB962C8B-B14F-4D97-AF65-F5344CB8AC3E}">
        <p14:creationId xmlns:p14="http://schemas.microsoft.com/office/powerpoint/2010/main" val="21194679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ged7b4a39c5_0_41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69" name="Google Shape;369;ged7b4a39c5_0_4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1515a17ebe0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 name="Google Shape;161;g1515a17ebe0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1515a17ebe0_0_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 name="Google Shape;168;g1515a17ebe0_0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1515a17ebe0_0_2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 name="Google Shape;176;g1515a17ebe0_0_2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Colour Plate : </a:t>
            </a:r>
            <a:r>
              <a:rPr lang="en-GB" sz="1050">
                <a:solidFill>
                  <a:srgbClr val="172B4D"/>
                </a:solidFill>
                <a:highlight>
                  <a:srgbClr val="F4F5F7"/>
                </a:highlight>
                <a:latin typeface="Roboto"/>
                <a:ea typeface="Roboto"/>
                <a:cs typeface="Roboto"/>
                <a:sym typeface="Roboto"/>
              </a:rPr>
              <a:t>Plate I: Illustration of the Degeneracy which would follow the Association of the Superfertile 25% of the Population with the 25% of lesser Cranial Capacity.</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ed7b4a39c5_0_29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9" name="Google Shape;209;ged7b4a39c5_0_29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Brief overview of how colonisation and science have worked together to create system of racial categorisation</a:t>
            </a:r>
            <a:endParaRPr/>
          </a:p>
        </p:txBody>
      </p:sp>
      <p:sp>
        <p:nvSpPr>
          <p:cNvPr id="210" name="Google Shape;210;ged7b4a39c5_0_29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14</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10d311639d6_0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 name="Google Shape;177;g10d311639d6_0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1515a17ebe0_0_2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 name="Google Shape;227;g1515a17ebe0_0_2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050">
                <a:solidFill>
                  <a:srgbClr val="202122"/>
                </a:solidFill>
                <a:highlight>
                  <a:srgbClr val="FFFFFF"/>
                </a:highlight>
              </a:rPr>
              <a:t>19th- and 20th-century public exhibitions of humans, usually in an erroneously labeled "natural" or "primitive" state. One-man human zoos also existed as early as the 17th century in Europe.</a:t>
            </a:r>
            <a:r>
              <a:rPr lang="en-GB" sz="1400" baseline="30000">
                <a:solidFill>
                  <a:srgbClr val="0B0080"/>
                </a:solidFill>
                <a:uFill>
                  <a:noFill/>
                </a:uFill>
                <a:hlinkClick r:id="rId3">
                  <a:extLst>
                    <a:ext uri="{A12FA001-AC4F-418D-AE19-62706E023703}">
                      <ahyp:hlinkClr xmlns:ahyp="http://schemas.microsoft.com/office/drawing/2018/hyperlinkcolor" val="tx"/>
                    </a:ext>
                  </a:extLst>
                </a:hlinkClick>
              </a:rPr>
              <a:t>[1]</a:t>
            </a:r>
            <a:r>
              <a:rPr lang="en-GB" sz="1050">
                <a:solidFill>
                  <a:srgbClr val="202122"/>
                </a:solidFill>
                <a:highlight>
                  <a:srgbClr val="FFFFFF"/>
                </a:highlight>
              </a:rPr>
              <a:t> The displays often emphasised the cultural differences between Europeans of </a:t>
            </a:r>
            <a:r>
              <a:rPr lang="en-GB" sz="1050">
                <a:solidFill>
                  <a:srgbClr val="0B0080"/>
                </a:solidFill>
                <a:uFill>
                  <a:noFill/>
                </a:uFill>
                <a:hlinkClick r:id="rId4">
                  <a:extLst>
                    <a:ext uri="{A12FA001-AC4F-418D-AE19-62706E023703}">
                      <ahyp:hlinkClr xmlns:ahyp="http://schemas.microsoft.com/office/drawing/2018/hyperlinkcolor" val="tx"/>
                    </a:ext>
                  </a:extLst>
                </a:hlinkClick>
              </a:rPr>
              <a:t>Western civilization</a:t>
            </a:r>
            <a:r>
              <a:rPr lang="en-GB" sz="1050">
                <a:solidFill>
                  <a:srgbClr val="202122"/>
                </a:solidFill>
                <a:highlight>
                  <a:srgbClr val="FFFFFF"/>
                </a:highlight>
              </a:rPr>
              <a:t> and non-European peoples or with other Europeans who practiced a lifestyle deemed more primitive.</a:t>
            </a:r>
            <a:r>
              <a:rPr lang="en-GB" sz="1400" baseline="30000">
                <a:solidFill>
                  <a:srgbClr val="0B0080"/>
                </a:solidFill>
                <a:uFill>
                  <a:noFill/>
                </a:uFill>
                <a:hlinkClick r:id="rId5">
                  <a:extLst>
                    <a:ext uri="{A12FA001-AC4F-418D-AE19-62706E023703}">
                      <ahyp:hlinkClr xmlns:ahyp="http://schemas.microsoft.com/office/drawing/2018/hyperlinkcolor" val="tx"/>
                    </a:ext>
                  </a:extLst>
                </a:hlinkClick>
              </a:rPr>
              <a:t>[2]</a:t>
            </a:r>
            <a:r>
              <a:rPr lang="en-GB" sz="1050">
                <a:solidFill>
                  <a:srgbClr val="202122"/>
                </a:solidFill>
                <a:highlight>
                  <a:srgbClr val="FFFFFF"/>
                </a:highlight>
              </a:rPr>
              <a:t> Some of them placed </a:t>
            </a:r>
            <a:r>
              <a:rPr lang="en-GB" sz="1050">
                <a:solidFill>
                  <a:srgbClr val="0B0080"/>
                </a:solidFill>
                <a:uFill>
                  <a:noFill/>
                </a:uFill>
                <a:hlinkClick r:id="rId6">
                  <a:extLst>
                    <a:ext uri="{A12FA001-AC4F-418D-AE19-62706E023703}">
                      <ahyp:hlinkClr xmlns:ahyp="http://schemas.microsoft.com/office/drawing/2018/hyperlinkcolor" val="tx"/>
                    </a:ext>
                  </a:extLst>
                </a:hlinkClick>
              </a:rPr>
              <a:t>indigenous</a:t>
            </a:r>
            <a:r>
              <a:rPr lang="en-GB" sz="1050">
                <a:solidFill>
                  <a:srgbClr val="202122"/>
                </a:solidFill>
                <a:highlight>
                  <a:srgbClr val="FFFFFF"/>
                </a:highlight>
              </a:rPr>
              <a:t> populations in a continuum somewhere between the </a:t>
            </a:r>
            <a:r>
              <a:rPr lang="en-GB" sz="1050">
                <a:solidFill>
                  <a:srgbClr val="0B0080"/>
                </a:solidFill>
                <a:uFill>
                  <a:noFill/>
                </a:uFill>
                <a:hlinkClick r:id="rId7">
                  <a:extLst>
                    <a:ext uri="{A12FA001-AC4F-418D-AE19-62706E023703}">
                      <ahyp:hlinkClr xmlns:ahyp="http://schemas.microsoft.com/office/drawing/2018/hyperlinkcolor" val="tx"/>
                    </a:ext>
                  </a:extLst>
                </a:hlinkClick>
              </a:rPr>
              <a:t>great apes</a:t>
            </a:r>
            <a:r>
              <a:rPr lang="en-GB" sz="1050">
                <a:solidFill>
                  <a:srgbClr val="202122"/>
                </a:solidFill>
                <a:highlight>
                  <a:srgbClr val="FFFFFF"/>
                </a:highlight>
              </a:rPr>
              <a:t> and </a:t>
            </a:r>
            <a:r>
              <a:rPr lang="en-GB" sz="1050">
                <a:solidFill>
                  <a:srgbClr val="0B0080"/>
                </a:solidFill>
                <a:uFill>
                  <a:noFill/>
                </a:uFill>
                <a:hlinkClick r:id="rId8">
                  <a:extLst>
                    <a:ext uri="{A12FA001-AC4F-418D-AE19-62706E023703}">
                      <ahyp:hlinkClr xmlns:ahyp="http://schemas.microsoft.com/office/drawing/2018/hyperlinkcolor" val="tx"/>
                    </a:ext>
                  </a:extLst>
                </a:hlinkClick>
              </a:rPr>
              <a:t>Europeans</a:t>
            </a:r>
            <a:r>
              <a:rPr lang="en-GB" sz="1050">
                <a:solidFill>
                  <a:srgbClr val="202122"/>
                </a:solidFill>
                <a:highlight>
                  <a:srgbClr val="FFFFFF"/>
                </a:highlight>
              </a:rPr>
              <a:t>.</a:t>
            </a:r>
            <a:r>
              <a:rPr lang="en-GB" sz="1400" baseline="30000">
                <a:solidFill>
                  <a:srgbClr val="0B0080"/>
                </a:solidFill>
                <a:uFill>
                  <a:noFill/>
                </a:uFill>
                <a:hlinkClick r:id="rId9">
                  <a:extLst>
                    <a:ext uri="{A12FA001-AC4F-418D-AE19-62706E023703}">
                      <ahyp:hlinkClr xmlns:ahyp="http://schemas.microsoft.com/office/drawing/2018/hyperlinkcolor" val="tx"/>
                    </a:ext>
                  </a:extLst>
                </a:hlinkClick>
              </a:rPr>
              <a:t>[3]</a:t>
            </a:r>
            <a:r>
              <a:rPr lang="en-GB" sz="1050">
                <a:solidFill>
                  <a:srgbClr val="202122"/>
                </a:solidFill>
                <a:highlight>
                  <a:srgbClr val="FFFFFF"/>
                </a:highlight>
              </a:rPr>
              <a:t> Ethnological expositions are now seen as highly degrading and </a:t>
            </a:r>
            <a:r>
              <a:rPr lang="en-GB" sz="1050">
                <a:solidFill>
                  <a:srgbClr val="0B0080"/>
                </a:solidFill>
                <a:uFill>
                  <a:noFill/>
                </a:uFill>
                <a:hlinkClick r:id="rId10">
                  <a:extLst>
                    <a:ext uri="{A12FA001-AC4F-418D-AE19-62706E023703}">
                      <ahyp:hlinkClr xmlns:ahyp="http://schemas.microsoft.com/office/drawing/2018/hyperlinkcolor" val="tx"/>
                    </a:ext>
                  </a:extLst>
                </a:hlinkClick>
              </a:rPr>
              <a:t>racist</a:t>
            </a:r>
            <a:r>
              <a:rPr lang="en-GB" sz="1050">
                <a:solidFill>
                  <a:srgbClr val="202122"/>
                </a:solidFill>
                <a:highlight>
                  <a:srgbClr val="FFFFFF"/>
                </a:highlight>
              </a:rPr>
              <a:t>, depending on the show and individuals involved.</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b24bd5c780_0_1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4" name="Google Shape;184;gb24bd5c780_0_13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Meaning ‘little Sara’ in Afrikaans. </a:t>
            </a:r>
            <a:endParaRPr/>
          </a:p>
          <a:p>
            <a:pPr marL="0" lvl="0" indent="0" algn="l" rtl="0">
              <a:spcBef>
                <a:spcPts val="0"/>
              </a:spcBef>
              <a:spcAft>
                <a:spcPts val="0"/>
              </a:spcAft>
              <a:buNone/>
            </a:pPr>
            <a:r>
              <a:rPr lang="en"/>
              <a:t>Born in 1789, the year of the French Revolution</a:t>
            </a:r>
            <a:endParaRPr/>
          </a:p>
          <a:p>
            <a:pPr marL="0" lvl="0" indent="0" algn="l" rtl="0">
              <a:spcBef>
                <a:spcPts val="0"/>
              </a:spcBef>
              <a:spcAft>
                <a:spcPts val="0"/>
              </a:spcAft>
              <a:buNone/>
            </a:pPr>
            <a:r>
              <a:rPr lang="en"/>
              <a:t>Lasting repercussions on how Black women are perceived in society and therefore medicine</a:t>
            </a:r>
            <a:endParaRPr/>
          </a:p>
        </p:txBody>
      </p:sp>
      <p:sp>
        <p:nvSpPr>
          <p:cNvPr id="185" name="Google Shape;185;gb24bd5c780_0_13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17</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4"/>
        <p:cNvGrpSpPr/>
        <p:nvPr/>
      </p:nvGrpSpPr>
      <p:grpSpPr>
        <a:xfrm>
          <a:off x="0" y="0"/>
          <a:ext cx="0" cy="0"/>
          <a:chOff x="0" y="0"/>
          <a:chExt cx="0" cy="0"/>
        </a:xfrm>
      </p:grpSpPr>
      <p:sp>
        <p:nvSpPr>
          <p:cNvPr id="55" name="Google Shape;55;p14"/>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56" name="Google Shape;56;p14"/>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57" name="Google Shape;57;p1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61"/>
        <p:cNvGrpSpPr/>
        <p:nvPr/>
      </p:nvGrpSpPr>
      <p:grpSpPr>
        <a:xfrm>
          <a:off x="0" y="0"/>
          <a:ext cx="0" cy="0"/>
          <a:chOff x="0" y="0"/>
          <a:chExt cx="0" cy="0"/>
        </a:xfrm>
      </p:grpSpPr>
      <p:sp>
        <p:nvSpPr>
          <p:cNvPr id="62" name="Google Shape;62;p1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3" name="Google Shape;63;p1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64" name="Google Shape;64;p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65"/>
        <p:cNvGrpSpPr/>
        <p:nvPr/>
      </p:nvGrpSpPr>
      <p:grpSpPr>
        <a:xfrm>
          <a:off x="0" y="0"/>
          <a:ext cx="0" cy="0"/>
          <a:chOff x="0" y="0"/>
          <a:chExt cx="0" cy="0"/>
        </a:xfrm>
      </p:grpSpPr>
      <p:sp>
        <p:nvSpPr>
          <p:cNvPr id="66" name="Google Shape;66;p1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7" name="Google Shape;67;p17"/>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68" name="Google Shape;68;p17"/>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69" name="Google Shape;69;p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0"/>
        <p:cNvGrpSpPr/>
        <p:nvPr/>
      </p:nvGrpSpPr>
      <p:grpSpPr>
        <a:xfrm>
          <a:off x="0" y="0"/>
          <a:ext cx="0" cy="0"/>
          <a:chOff x="0" y="0"/>
          <a:chExt cx="0" cy="0"/>
        </a:xfrm>
      </p:grpSpPr>
      <p:sp>
        <p:nvSpPr>
          <p:cNvPr id="71" name="Google Shape;71;p1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2" name="Google Shape;72;p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73"/>
        <p:cNvGrpSpPr/>
        <p:nvPr/>
      </p:nvGrpSpPr>
      <p:grpSpPr>
        <a:xfrm>
          <a:off x="0" y="0"/>
          <a:ext cx="0" cy="0"/>
          <a:chOff x="0" y="0"/>
          <a:chExt cx="0" cy="0"/>
        </a:xfrm>
      </p:grpSpPr>
      <p:sp>
        <p:nvSpPr>
          <p:cNvPr id="74" name="Google Shape;74;p19"/>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75" name="Google Shape;75;p19"/>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rtl="0">
              <a:spcBef>
                <a:spcPts val="0"/>
              </a:spcBef>
              <a:spcAft>
                <a:spcPts val="0"/>
              </a:spcAft>
              <a:buSzPts val="1200"/>
              <a:buChar char="●"/>
              <a:defRPr sz="12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76" name="Google Shape;76;p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77"/>
        <p:cNvGrpSpPr/>
        <p:nvPr/>
      </p:nvGrpSpPr>
      <p:grpSpPr>
        <a:xfrm>
          <a:off x="0" y="0"/>
          <a:ext cx="0" cy="0"/>
          <a:chOff x="0" y="0"/>
          <a:chExt cx="0" cy="0"/>
        </a:xfrm>
      </p:grpSpPr>
      <p:sp>
        <p:nvSpPr>
          <p:cNvPr id="78" name="Google Shape;78;p20"/>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79" name="Google Shape;79;p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80"/>
        <p:cNvGrpSpPr/>
        <p:nvPr/>
      </p:nvGrpSpPr>
      <p:grpSpPr>
        <a:xfrm>
          <a:off x="0" y="0"/>
          <a:ext cx="0" cy="0"/>
          <a:chOff x="0" y="0"/>
          <a:chExt cx="0" cy="0"/>
        </a:xfrm>
      </p:grpSpPr>
      <p:sp>
        <p:nvSpPr>
          <p:cNvPr id="81" name="Google Shape;81;p21"/>
          <p:cNvSpPr/>
          <p:nvPr/>
        </p:nvSpPr>
        <p:spPr>
          <a:xfrm>
            <a:off x="4572000" y="25"/>
            <a:ext cx="45720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1"/>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83" name="Google Shape;83;p21"/>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84" name="Google Shape;84;p21"/>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rmAutofit/>
          </a:bodyPr>
          <a:lstStyle>
            <a:lvl1pPr marL="457200" lvl="0" indent="-342900" rtl="0">
              <a:spcBef>
                <a:spcPts val="0"/>
              </a:spcBef>
              <a:spcAft>
                <a:spcPts val="0"/>
              </a:spcAft>
              <a:buClr>
                <a:schemeClr val="dk1"/>
              </a:buClr>
              <a:buSzPts val="1800"/>
              <a:buChar char="●"/>
              <a:defRPr>
                <a:solidFill>
                  <a:schemeClr val="dk1"/>
                </a:solidFill>
              </a:defRPr>
            </a:lvl1pPr>
            <a:lvl2pPr marL="914400" lvl="1" indent="-317500" rtl="0">
              <a:spcBef>
                <a:spcPts val="0"/>
              </a:spcBef>
              <a:spcAft>
                <a:spcPts val="0"/>
              </a:spcAft>
              <a:buClr>
                <a:schemeClr val="dk1"/>
              </a:buClr>
              <a:buSzPts val="1400"/>
              <a:buChar char="○"/>
              <a:defRPr>
                <a:solidFill>
                  <a:schemeClr val="dk1"/>
                </a:solidFill>
              </a:defRPr>
            </a:lvl2pPr>
            <a:lvl3pPr marL="1371600" lvl="2" indent="-317500" rtl="0">
              <a:spcBef>
                <a:spcPts val="0"/>
              </a:spcBef>
              <a:spcAft>
                <a:spcPts val="0"/>
              </a:spcAft>
              <a:buClr>
                <a:schemeClr val="dk1"/>
              </a:buClr>
              <a:buSzPts val="1400"/>
              <a:buChar char="■"/>
              <a:defRPr>
                <a:solidFill>
                  <a:schemeClr val="dk1"/>
                </a:solidFill>
              </a:defRPr>
            </a:lvl3pPr>
            <a:lvl4pPr marL="1828800" lvl="3" indent="-317500" rtl="0">
              <a:spcBef>
                <a:spcPts val="0"/>
              </a:spcBef>
              <a:spcAft>
                <a:spcPts val="0"/>
              </a:spcAft>
              <a:buClr>
                <a:schemeClr val="dk1"/>
              </a:buClr>
              <a:buSzPts val="1400"/>
              <a:buChar char="●"/>
              <a:defRPr>
                <a:solidFill>
                  <a:schemeClr val="dk1"/>
                </a:solidFill>
              </a:defRPr>
            </a:lvl4pPr>
            <a:lvl5pPr marL="2286000" lvl="4" indent="-317500" rtl="0">
              <a:spcBef>
                <a:spcPts val="0"/>
              </a:spcBef>
              <a:spcAft>
                <a:spcPts val="0"/>
              </a:spcAft>
              <a:buClr>
                <a:schemeClr val="dk1"/>
              </a:buClr>
              <a:buSzPts val="1400"/>
              <a:buChar char="○"/>
              <a:defRPr>
                <a:solidFill>
                  <a:schemeClr val="dk1"/>
                </a:solidFill>
              </a:defRPr>
            </a:lvl5pPr>
            <a:lvl6pPr marL="2743200" lvl="5" indent="-317500" rtl="0">
              <a:spcBef>
                <a:spcPts val="0"/>
              </a:spcBef>
              <a:spcAft>
                <a:spcPts val="0"/>
              </a:spcAft>
              <a:buClr>
                <a:schemeClr val="dk1"/>
              </a:buClr>
              <a:buSzPts val="1400"/>
              <a:buChar char="■"/>
              <a:defRPr>
                <a:solidFill>
                  <a:schemeClr val="dk1"/>
                </a:solidFill>
              </a:defRPr>
            </a:lvl6pPr>
            <a:lvl7pPr marL="3200400" lvl="6" indent="-317500" rtl="0">
              <a:spcBef>
                <a:spcPts val="0"/>
              </a:spcBef>
              <a:spcAft>
                <a:spcPts val="0"/>
              </a:spcAft>
              <a:buClr>
                <a:schemeClr val="dk1"/>
              </a:buClr>
              <a:buSzPts val="1400"/>
              <a:buChar char="●"/>
              <a:defRPr>
                <a:solidFill>
                  <a:schemeClr val="dk1"/>
                </a:solidFill>
              </a:defRPr>
            </a:lvl7pPr>
            <a:lvl8pPr marL="3657600" lvl="7" indent="-317500" rtl="0">
              <a:spcBef>
                <a:spcPts val="0"/>
              </a:spcBef>
              <a:spcAft>
                <a:spcPts val="0"/>
              </a:spcAft>
              <a:buClr>
                <a:schemeClr val="dk1"/>
              </a:buClr>
              <a:buSzPts val="1400"/>
              <a:buChar char="○"/>
              <a:defRPr>
                <a:solidFill>
                  <a:schemeClr val="dk1"/>
                </a:solidFill>
              </a:defRPr>
            </a:lvl8pPr>
            <a:lvl9pPr marL="4114800" lvl="8" indent="-317500" rtl="0">
              <a:spcBef>
                <a:spcPts val="0"/>
              </a:spcBef>
              <a:spcAft>
                <a:spcPts val="0"/>
              </a:spcAft>
              <a:buClr>
                <a:schemeClr val="dk1"/>
              </a:buClr>
              <a:buSzPts val="1400"/>
              <a:buChar char="■"/>
              <a:defRPr>
                <a:solidFill>
                  <a:schemeClr val="dk1"/>
                </a:solidFill>
              </a:defRPr>
            </a:lvl9pPr>
          </a:lstStyle>
          <a:p>
            <a:endParaRPr/>
          </a:p>
        </p:txBody>
      </p:sp>
      <p:sp>
        <p:nvSpPr>
          <p:cNvPr id="85" name="Google Shape;85;p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86"/>
        <p:cNvGrpSpPr/>
        <p:nvPr/>
      </p:nvGrpSpPr>
      <p:grpSpPr>
        <a:xfrm>
          <a:off x="0" y="0"/>
          <a:ext cx="0" cy="0"/>
          <a:chOff x="0" y="0"/>
          <a:chExt cx="0" cy="0"/>
        </a:xfrm>
      </p:grpSpPr>
      <p:sp>
        <p:nvSpPr>
          <p:cNvPr id="87" name="Google Shape;87;p22"/>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rtl="0">
              <a:lnSpc>
                <a:spcPct val="100000"/>
              </a:lnSpc>
              <a:spcBef>
                <a:spcPts val="0"/>
              </a:spcBef>
              <a:spcAft>
                <a:spcPts val="0"/>
              </a:spcAft>
              <a:buSzPts val="1800"/>
              <a:buNone/>
              <a:defRPr/>
            </a:lvl1pPr>
          </a:lstStyle>
          <a:p>
            <a:endParaRPr/>
          </a:p>
        </p:txBody>
      </p:sp>
      <p:sp>
        <p:nvSpPr>
          <p:cNvPr id="88" name="Google Shape;88;p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89"/>
        <p:cNvGrpSpPr/>
        <p:nvPr/>
      </p:nvGrpSpPr>
      <p:grpSpPr>
        <a:xfrm>
          <a:off x="0" y="0"/>
          <a:ext cx="0" cy="0"/>
          <a:chOff x="0" y="0"/>
          <a:chExt cx="0" cy="0"/>
        </a:xfrm>
      </p:grpSpPr>
      <p:sp>
        <p:nvSpPr>
          <p:cNvPr id="90" name="Google Shape;90;p23"/>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91" name="Google Shape;91;p23"/>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rtl="0">
              <a:spcBef>
                <a:spcPts val="0"/>
              </a:spcBef>
              <a:spcAft>
                <a:spcPts val="0"/>
              </a:spcAft>
              <a:buSzPts val="1800"/>
              <a:buChar char="●"/>
              <a:defRPr/>
            </a:lvl1pPr>
            <a:lvl2pPr marL="914400" lvl="1" indent="-317500" algn="ctr" rtl="0">
              <a:spcBef>
                <a:spcPts val="0"/>
              </a:spcBef>
              <a:spcAft>
                <a:spcPts val="0"/>
              </a:spcAft>
              <a:buSzPts val="1400"/>
              <a:buChar char="○"/>
              <a:defRPr/>
            </a:lvl2pPr>
            <a:lvl3pPr marL="1371600" lvl="2" indent="-317500" algn="ctr" rtl="0">
              <a:spcBef>
                <a:spcPts val="0"/>
              </a:spcBef>
              <a:spcAft>
                <a:spcPts val="0"/>
              </a:spcAft>
              <a:buSzPts val="1400"/>
              <a:buChar char="■"/>
              <a:defRPr/>
            </a:lvl3pPr>
            <a:lvl4pPr marL="1828800" lvl="3" indent="-317500" algn="ctr" rtl="0">
              <a:spcBef>
                <a:spcPts val="0"/>
              </a:spcBef>
              <a:spcAft>
                <a:spcPts val="0"/>
              </a:spcAft>
              <a:buSzPts val="1400"/>
              <a:buChar char="●"/>
              <a:defRPr/>
            </a:lvl4pPr>
            <a:lvl5pPr marL="2286000" lvl="4" indent="-317500" algn="ctr" rtl="0">
              <a:spcBef>
                <a:spcPts val="0"/>
              </a:spcBef>
              <a:spcAft>
                <a:spcPts val="0"/>
              </a:spcAft>
              <a:buSzPts val="1400"/>
              <a:buChar char="○"/>
              <a:defRPr/>
            </a:lvl5pPr>
            <a:lvl6pPr marL="2743200" lvl="5" indent="-317500" algn="ctr" rtl="0">
              <a:spcBef>
                <a:spcPts val="0"/>
              </a:spcBef>
              <a:spcAft>
                <a:spcPts val="0"/>
              </a:spcAft>
              <a:buSzPts val="1400"/>
              <a:buChar char="■"/>
              <a:defRPr/>
            </a:lvl6pPr>
            <a:lvl7pPr marL="3200400" lvl="6" indent="-317500" algn="ctr" rtl="0">
              <a:spcBef>
                <a:spcPts val="0"/>
              </a:spcBef>
              <a:spcAft>
                <a:spcPts val="0"/>
              </a:spcAft>
              <a:buSzPts val="1400"/>
              <a:buChar char="●"/>
              <a:defRPr/>
            </a:lvl7pPr>
            <a:lvl8pPr marL="3657600" lvl="7" indent="-317500" algn="ctr" rtl="0">
              <a:spcBef>
                <a:spcPts val="0"/>
              </a:spcBef>
              <a:spcAft>
                <a:spcPts val="0"/>
              </a:spcAft>
              <a:buSzPts val="1400"/>
              <a:buChar char="○"/>
              <a:defRPr/>
            </a:lvl8pPr>
            <a:lvl9pPr marL="4114800" lvl="8" indent="-317500" algn="ctr" rtl="0">
              <a:spcBef>
                <a:spcPts val="0"/>
              </a:spcBef>
              <a:spcAft>
                <a:spcPts val="0"/>
              </a:spcAft>
              <a:buSzPts val="1400"/>
              <a:buChar char="■"/>
              <a:defRPr/>
            </a:lvl9pPr>
          </a:lstStyle>
          <a:p>
            <a:endParaRPr/>
          </a:p>
        </p:txBody>
      </p:sp>
      <p:sp>
        <p:nvSpPr>
          <p:cNvPr id="92" name="Google Shape;92;p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3"/>
        <p:cNvGrpSpPr/>
        <p:nvPr/>
      </p:nvGrpSpPr>
      <p:grpSpPr>
        <a:xfrm>
          <a:off x="0" y="0"/>
          <a:ext cx="0" cy="0"/>
          <a:chOff x="0" y="0"/>
          <a:chExt cx="0" cy="0"/>
        </a:xfrm>
      </p:grpSpPr>
      <p:sp>
        <p:nvSpPr>
          <p:cNvPr id="94" name="Google Shape;94;p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95"/>
        <p:cNvGrpSpPr/>
        <p:nvPr/>
      </p:nvGrpSpPr>
      <p:grpSpPr>
        <a:xfrm>
          <a:off x="0" y="0"/>
          <a:ext cx="0" cy="0"/>
          <a:chOff x="0" y="0"/>
          <a:chExt cx="0" cy="0"/>
        </a:xfrm>
      </p:grpSpPr>
      <p:sp>
        <p:nvSpPr>
          <p:cNvPr id="96" name="Google Shape;96;p25"/>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97" name="Google Shape;97;p25"/>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98" name="Google Shape;98;p25"/>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sz="1100"/>
            </a:lvl1pPr>
            <a:lvl2pPr lvl="1" algn="l" rtl="0">
              <a:lnSpc>
                <a:spcPct val="100000"/>
              </a:lnSpc>
              <a:spcBef>
                <a:spcPts val="0"/>
              </a:spcBef>
              <a:spcAft>
                <a:spcPts val="0"/>
              </a:spcAft>
              <a:buSzPts val="1100"/>
              <a:buNone/>
              <a:defRPr sz="1100"/>
            </a:lvl2pPr>
            <a:lvl3pPr lvl="2" algn="l" rtl="0">
              <a:lnSpc>
                <a:spcPct val="100000"/>
              </a:lnSpc>
              <a:spcBef>
                <a:spcPts val="0"/>
              </a:spcBef>
              <a:spcAft>
                <a:spcPts val="0"/>
              </a:spcAft>
              <a:buSzPts val="1100"/>
              <a:buNone/>
              <a:defRPr sz="1100"/>
            </a:lvl3pPr>
            <a:lvl4pPr lvl="3" algn="l" rtl="0">
              <a:lnSpc>
                <a:spcPct val="100000"/>
              </a:lnSpc>
              <a:spcBef>
                <a:spcPts val="0"/>
              </a:spcBef>
              <a:spcAft>
                <a:spcPts val="0"/>
              </a:spcAft>
              <a:buSzPts val="1100"/>
              <a:buNone/>
              <a:defRPr sz="1100"/>
            </a:lvl4pPr>
            <a:lvl5pPr lvl="4" algn="l" rtl="0">
              <a:lnSpc>
                <a:spcPct val="100000"/>
              </a:lnSpc>
              <a:spcBef>
                <a:spcPts val="0"/>
              </a:spcBef>
              <a:spcAft>
                <a:spcPts val="0"/>
              </a:spcAft>
              <a:buSzPts val="1100"/>
              <a:buNone/>
              <a:defRPr sz="1100"/>
            </a:lvl5pPr>
            <a:lvl6pPr lvl="5" algn="l" rtl="0">
              <a:lnSpc>
                <a:spcPct val="100000"/>
              </a:lnSpc>
              <a:spcBef>
                <a:spcPts val="0"/>
              </a:spcBef>
              <a:spcAft>
                <a:spcPts val="0"/>
              </a:spcAft>
              <a:buSzPts val="1100"/>
              <a:buNone/>
              <a:defRPr sz="1100"/>
            </a:lvl6pPr>
            <a:lvl7pPr lvl="6" algn="l" rtl="0">
              <a:lnSpc>
                <a:spcPct val="100000"/>
              </a:lnSpc>
              <a:spcBef>
                <a:spcPts val="0"/>
              </a:spcBef>
              <a:spcAft>
                <a:spcPts val="0"/>
              </a:spcAft>
              <a:buSzPts val="1100"/>
              <a:buNone/>
              <a:defRPr sz="1100"/>
            </a:lvl7pPr>
            <a:lvl8pPr lvl="7" algn="l" rtl="0">
              <a:lnSpc>
                <a:spcPct val="100000"/>
              </a:lnSpc>
              <a:spcBef>
                <a:spcPts val="0"/>
              </a:spcBef>
              <a:spcAft>
                <a:spcPts val="0"/>
              </a:spcAft>
              <a:buSzPts val="1100"/>
              <a:buNone/>
              <a:defRPr sz="1100"/>
            </a:lvl8pPr>
            <a:lvl9pPr lvl="8" algn="l" rtl="0">
              <a:lnSpc>
                <a:spcPct val="100000"/>
              </a:lnSpc>
              <a:spcBef>
                <a:spcPts val="0"/>
              </a:spcBef>
              <a:spcAft>
                <a:spcPts val="0"/>
              </a:spcAft>
              <a:buSzPts val="1100"/>
              <a:buNone/>
              <a:defRPr sz="1100"/>
            </a:lvl9pPr>
          </a:lstStyle>
          <a:p>
            <a:endParaRPr/>
          </a:p>
        </p:txBody>
      </p:sp>
      <p:sp>
        <p:nvSpPr>
          <p:cNvPr id="99" name="Google Shape;99;p25"/>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sz="1100"/>
            </a:lvl1pPr>
            <a:lvl2pPr lvl="1" algn="l" rtl="0">
              <a:lnSpc>
                <a:spcPct val="100000"/>
              </a:lnSpc>
              <a:spcBef>
                <a:spcPts val="0"/>
              </a:spcBef>
              <a:spcAft>
                <a:spcPts val="0"/>
              </a:spcAft>
              <a:buSzPts val="1100"/>
              <a:buNone/>
              <a:defRPr sz="1100"/>
            </a:lvl2pPr>
            <a:lvl3pPr lvl="2" algn="l" rtl="0">
              <a:lnSpc>
                <a:spcPct val="100000"/>
              </a:lnSpc>
              <a:spcBef>
                <a:spcPts val="0"/>
              </a:spcBef>
              <a:spcAft>
                <a:spcPts val="0"/>
              </a:spcAft>
              <a:buSzPts val="1100"/>
              <a:buNone/>
              <a:defRPr sz="1100"/>
            </a:lvl3pPr>
            <a:lvl4pPr lvl="3" algn="l" rtl="0">
              <a:lnSpc>
                <a:spcPct val="100000"/>
              </a:lnSpc>
              <a:spcBef>
                <a:spcPts val="0"/>
              </a:spcBef>
              <a:spcAft>
                <a:spcPts val="0"/>
              </a:spcAft>
              <a:buSzPts val="1100"/>
              <a:buNone/>
              <a:defRPr sz="1100"/>
            </a:lvl4pPr>
            <a:lvl5pPr lvl="4" algn="l" rtl="0">
              <a:lnSpc>
                <a:spcPct val="100000"/>
              </a:lnSpc>
              <a:spcBef>
                <a:spcPts val="0"/>
              </a:spcBef>
              <a:spcAft>
                <a:spcPts val="0"/>
              </a:spcAft>
              <a:buSzPts val="1100"/>
              <a:buNone/>
              <a:defRPr sz="1100"/>
            </a:lvl5pPr>
            <a:lvl6pPr lvl="5" algn="l" rtl="0">
              <a:lnSpc>
                <a:spcPct val="100000"/>
              </a:lnSpc>
              <a:spcBef>
                <a:spcPts val="0"/>
              </a:spcBef>
              <a:spcAft>
                <a:spcPts val="0"/>
              </a:spcAft>
              <a:buSzPts val="1100"/>
              <a:buNone/>
              <a:defRPr sz="1100"/>
            </a:lvl6pPr>
            <a:lvl7pPr lvl="6" algn="l" rtl="0">
              <a:lnSpc>
                <a:spcPct val="100000"/>
              </a:lnSpc>
              <a:spcBef>
                <a:spcPts val="0"/>
              </a:spcBef>
              <a:spcAft>
                <a:spcPts val="0"/>
              </a:spcAft>
              <a:buSzPts val="1100"/>
              <a:buNone/>
              <a:defRPr sz="1100"/>
            </a:lvl7pPr>
            <a:lvl8pPr lvl="7" algn="l" rtl="0">
              <a:lnSpc>
                <a:spcPct val="100000"/>
              </a:lnSpc>
              <a:spcBef>
                <a:spcPts val="0"/>
              </a:spcBef>
              <a:spcAft>
                <a:spcPts val="0"/>
              </a:spcAft>
              <a:buSzPts val="1100"/>
              <a:buNone/>
              <a:defRPr sz="1100"/>
            </a:lvl8pPr>
            <a:lvl9pPr lvl="8" algn="l" rtl="0">
              <a:lnSpc>
                <a:spcPct val="100000"/>
              </a:lnSpc>
              <a:spcBef>
                <a:spcPts val="0"/>
              </a:spcBef>
              <a:spcAft>
                <a:spcPts val="0"/>
              </a:spcAft>
              <a:buSzPts val="1100"/>
              <a:buNone/>
              <a:defRPr sz="1100"/>
            </a:lvl9pPr>
          </a:lstStyle>
          <a:p>
            <a:endParaRPr/>
          </a:p>
        </p:txBody>
      </p:sp>
      <p:sp>
        <p:nvSpPr>
          <p:cNvPr id="100" name="Google Shape;100;p25"/>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rm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Header 1">
  <p:cSld name="SECTION_HEADER_1">
    <p:spTree>
      <p:nvGrpSpPr>
        <p:cNvPr id="1" name="Shape 101"/>
        <p:cNvGrpSpPr/>
        <p:nvPr/>
      </p:nvGrpSpPr>
      <p:grpSpPr>
        <a:xfrm>
          <a:off x="0" y="0"/>
          <a:ext cx="0" cy="0"/>
          <a:chOff x="0" y="0"/>
          <a:chExt cx="0" cy="0"/>
        </a:xfrm>
      </p:grpSpPr>
      <p:sp>
        <p:nvSpPr>
          <p:cNvPr id="102" name="Google Shape;102;p26"/>
          <p:cNvSpPr txBox="1">
            <a:spLocks noGrp="1"/>
          </p:cNvSpPr>
          <p:nvPr>
            <p:ph type="title"/>
          </p:nvPr>
        </p:nvSpPr>
        <p:spPr>
          <a:xfrm>
            <a:off x="623888" y="1282304"/>
            <a:ext cx="7886700" cy="21396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dk1"/>
              </a:buClr>
              <a:buSzPts val="4500"/>
              <a:buFont typeface="Calibri"/>
              <a:buNone/>
              <a:defRPr sz="4500"/>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03" name="Google Shape;103;p26"/>
          <p:cNvSpPr txBox="1">
            <a:spLocks noGrp="1"/>
          </p:cNvSpPr>
          <p:nvPr>
            <p:ph type="body" idx="1"/>
          </p:nvPr>
        </p:nvSpPr>
        <p:spPr>
          <a:xfrm>
            <a:off x="623888" y="3442097"/>
            <a:ext cx="7886700" cy="11253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800"/>
              </a:spcBef>
              <a:spcAft>
                <a:spcPts val="0"/>
              </a:spcAft>
              <a:buClr>
                <a:srgbClr val="888888"/>
              </a:buClr>
              <a:buSzPts val="1800"/>
              <a:buNone/>
              <a:defRPr sz="1800">
                <a:solidFill>
                  <a:srgbClr val="888888"/>
                </a:solidFill>
              </a:defRPr>
            </a:lvl1pPr>
            <a:lvl2pPr marL="914400" lvl="1" indent="-228600" algn="l" rtl="0">
              <a:lnSpc>
                <a:spcPct val="90000"/>
              </a:lnSpc>
              <a:spcBef>
                <a:spcPts val="400"/>
              </a:spcBef>
              <a:spcAft>
                <a:spcPts val="0"/>
              </a:spcAft>
              <a:buClr>
                <a:srgbClr val="888888"/>
              </a:buClr>
              <a:buSzPts val="1500"/>
              <a:buNone/>
              <a:defRPr sz="1500">
                <a:solidFill>
                  <a:srgbClr val="888888"/>
                </a:solidFill>
              </a:defRPr>
            </a:lvl2pPr>
            <a:lvl3pPr marL="1371600" lvl="2" indent="-228600" algn="l" rtl="0">
              <a:lnSpc>
                <a:spcPct val="90000"/>
              </a:lnSpc>
              <a:spcBef>
                <a:spcPts val="400"/>
              </a:spcBef>
              <a:spcAft>
                <a:spcPts val="0"/>
              </a:spcAft>
              <a:buClr>
                <a:srgbClr val="888888"/>
              </a:buClr>
              <a:buSzPts val="1400"/>
              <a:buNone/>
              <a:defRPr sz="1400">
                <a:solidFill>
                  <a:srgbClr val="888888"/>
                </a:solidFill>
              </a:defRPr>
            </a:lvl3pPr>
            <a:lvl4pPr marL="1828800" lvl="3" indent="-228600" algn="l" rtl="0">
              <a:lnSpc>
                <a:spcPct val="90000"/>
              </a:lnSpc>
              <a:spcBef>
                <a:spcPts val="400"/>
              </a:spcBef>
              <a:spcAft>
                <a:spcPts val="0"/>
              </a:spcAft>
              <a:buClr>
                <a:srgbClr val="888888"/>
              </a:buClr>
              <a:buSzPts val="1200"/>
              <a:buNone/>
              <a:defRPr sz="1200">
                <a:solidFill>
                  <a:srgbClr val="888888"/>
                </a:solidFill>
              </a:defRPr>
            </a:lvl4pPr>
            <a:lvl5pPr marL="2286000" lvl="4" indent="-228600" algn="l" rtl="0">
              <a:lnSpc>
                <a:spcPct val="90000"/>
              </a:lnSpc>
              <a:spcBef>
                <a:spcPts val="400"/>
              </a:spcBef>
              <a:spcAft>
                <a:spcPts val="0"/>
              </a:spcAft>
              <a:buClr>
                <a:srgbClr val="888888"/>
              </a:buClr>
              <a:buSzPts val="1200"/>
              <a:buNone/>
              <a:defRPr sz="1200">
                <a:solidFill>
                  <a:srgbClr val="888888"/>
                </a:solidFill>
              </a:defRPr>
            </a:lvl5pPr>
            <a:lvl6pPr marL="2743200" lvl="5" indent="-228600" algn="l" rtl="0">
              <a:lnSpc>
                <a:spcPct val="90000"/>
              </a:lnSpc>
              <a:spcBef>
                <a:spcPts val="400"/>
              </a:spcBef>
              <a:spcAft>
                <a:spcPts val="0"/>
              </a:spcAft>
              <a:buClr>
                <a:srgbClr val="888888"/>
              </a:buClr>
              <a:buSzPts val="1200"/>
              <a:buNone/>
              <a:defRPr sz="1200">
                <a:solidFill>
                  <a:srgbClr val="888888"/>
                </a:solidFill>
              </a:defRPr>
            </a:lvl6pPr>
            <a:lvl7pPr marL="3200400" lvl="6" indent="-228600" algn="l" rtl="0">
              <a:lnSpc>
                <a:spcPct val="90000"/>
              </a:lnSpc>
              <a:spcBef>
                <a:spcPts val="400"/>
              </a:spcBef>
              <a:spcAft>
                <a:spcPts val="0"/>
              </a:spcAft>
              <a:buClr>
                <a:srgbClr val="888888"/>
              </a:buClr>
              <a:buSzPts val="1200"/>
              <a:buNone/>
              <a:defRPr sz="1200">
                <a:solidFill>
                  <a:srgbClr val="888888"/>
                </a:solidFill>
              </a:defRPr>
            </a:lvl7pPr>
            <a:lvl8pPr marL="3657600" lvl="7" indent="-228600" algn="l" rtl="0">
              <a:lnSpc>
                <a:spcPct val="90000"/>
              </a:lnSpc>
              <a:spcBef>
                <a:spcPts val="400"/>
              </a:spcBef>
              <a:spcAft>
                <a:spcPts val="0"/>
              </a:spcAft>
              <a:buClr>
                <a:srgbClr val="888888"/>
              </a:buClr>
              <a:buSzPts val="1200"/>
              <a:buNone/>
              <a:defRPr sz="1200">
                <a:solidFill>
                  <a:srgbClr val="888888"/>
                </a:solidFill>
              </a:defRPr>
            </a:lvl8pPr>
            <a:lvl9pPr marL="4114800" lvl="8" indent="-228600" algn="l" rtl="0">
              <a:lnSpc>
                <a:spcPct val="90000"/>
              </a:lnSpc>
              <a:spcBef>
                <a:spcPts val="400"/>
              </a:spcBef>
              <a:spcAft>
                <a:spcPts val="0"/>
              </a:spcAft>
              <a:buClr>
                <a:srgbClr val="888888"/>
              </a:buClr>
              <a:buSzPts val="1200"/>
              <a:buNone/>
              <a:defRPr sz="1200">
                <a:solidFill>
                  <a:srgbClr val="888888"/>
                </a:solidFill>
              </a:defRPr>
            </a:lvl9pPr>
          </a:lstStyle>
          <a:p>
            <a:endParaRPr/>
          </a:p>
        </p:txBody>
      </p:sp>
      <p:sp>
        <p:nvSpPr>
          <p:cNvPr id="104" name="Google Shape;104;p26"/>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sz="1100"/>
            </a:lvl1pPr>
            <a:lvl2pPr lvl="1" algn="l" rtl="0">
              <a:lnSpc>
                <a:spcPct val="100000"/>
              </a:lnSpc>
              <a:spcBef>
                <a:spcPts val="0"/>
              </a:spcBef>
              <a:spcAft>
                <a:spcPts val="0"/>
              </a:spcAft>
              <a:buSzPts val="1100"/>
              <a:buNone/>
              <a:defRPr sz="1100"/>
            </a:lvl2pPr>
            <a:lvl3pPr lvl="2" algn="l" rtl="0">
              <a:lnSpc>
                <a:spcPct val="100000"/>
              </a:lnSpc>
              <a:spcBef>
                <a:spcPts val="0"/>
              </a:spcBef>
              <a:spcAft>
                <a:spcPts val="0"/>
              </a:spcAft>
              <a:buSzPts val="1100"/>
              <a:buNone/>
              <a:defRPr sz="1100"/>
            </a:lvl3pPr>
            <a:lvl4pPr lvl="3" algn="l" rtl="0">
              <a:lnSpc>
                <a:spcPct val="100000"/>
              </a:lnSpc>
              <a:spcBef>
                <a:spcPts val="0"/>
              </a:spcBef>
              <a:spcAft>
                <a:spcPts val="0"/>
              </a:spcAft>
              <a:buSzPts val="1100"/>
              <a:buNone/>
              <a:defRPr sz="1100"/>
            </a:lvl4pPr>
            <a:lvl5pPr lvl="4" algn="l" rtl="0">
              <a:lnSpc>
                <a:spcPct val="100000"/>
              </a:lnSpc>
              <a:spcBef>
                <a:spcPts val="0"/>
              </a:spcBef>
              <a:spcAft>
                <a:spcPts val="0"/>
              </a:spcAft>
              <a:buSzPts val="1100"/>
              <a:buNone/>
              <a:defRPr sz="1100"/>
            </a:lvl5pPr>
            <a:lvl6pPr lvl="5" algn="l" rtl="0">
              <a:lnSpc>
                <a:spcPct val="100000"/>
              </a:lnSpc>
              <a:spcBef>
                <a:spcPts val="0"/>
              </a:spcBef>
              <a:spcAft>
                <a:spcPts val="0"/>
              </a:spcAft>
              <a:buSzPts val="1100"/>
              <a:buNone/>
              <a:defRPr sz="1100"/>
            </a:lvl6pPr>
            <a:lvl7pPr lvl="6" algn="l" rtl="0">
              <a:lnSpc>
                <a:spcPct val="100000"/>
              </a:lnSpc>
              <a:spcBef>
                <a:spcPts val="0"/>
              </a:spcBef>
              <a:spcAft>
                <a:spcPts val="0"/>
              </a:spcAft>
              <a:buSzPts val="1100"/>
              <a:buNone/>
              <a:defRPr sz="1100"/>
            </a:lvl7pPr>
            <a:lvl8pPr lvl="7" algn="l" rtl="0">
              <a:lnSpc>
                <a:spcPct val="100000"/>
              </a:lnSpc>
              <a:spcBef>
                <a:spcPts val="0"/>
              </a:spcBef>
              <a:spcAft>
                <a:spcPts val="0"/>
              </a:spcAft>
              <a:buSzPts val="1100"/>
              <a:buNone/>
              <a:defRPr sz="1100"/>
            </a:lvl8pPr>
            <a:lvl9pPr lvl="8" algn="l" rtl="0">
              <a:lnSpc>
                <a:spcPct val="100000"/>
              </a:lnSpc>
              <a:spcBef>
                <a:spcPts val="0"/>
              </a:spcBef>
              <a:spcAft>
                <a:spcPts val="0"/>
              </a:spcAft>
              <a:buSzPts val="1100"/>
              <a:buNone/>
              <a:defRPr sz="1100"/>
            </a:lvl9pPr>
          </a:lstStyle>
          <a:p>
            <a:endParaRPr/>
          </a:p>
        </p:txBody>
      </p:sp>
      <p:sp>
        <p:nvSpPr>
          <p:cNvPr id="105" name="Google Shape;105;p26"/>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sz="1100"/>
            </a:lvl1pPr>
            <a:lvl2pPr lvl="1" algn="l" rtl="0">
              <a:lnSpc>
                <a:spcPct val="100000"/>
              </a:lnSpc>
              <a:spcBef>
                <a:spcPts val="0"/>
              </a:spcBef>
              <a:spcAft>
                <a:spcPts val="0"/>
              </a:spcAft>
              <a:buSzPts val="1100"/>
              <a:buNone/>
              <a:defRPr sz="1100"/>
            </a:lvl2pPr>
            <a:lvl3pPr lvl="2" algn="l" rtl="0">
              <a:lnSpc>
                <a:spcPct val="100000"/>
              </a:lnSpc>
              <a:spcBef>
                <a:spcPts val="0"/>
              </a:spcBef>
              <a:spcAft>
                <a:spcPts val="0"/>
              </a:spcAft>
              <a:buSzPts val="1100"/>
              <a:buNone/>
              <a:defRPr sz="1100"/>
            </a:lvl3pPr>
            <a:lvl4pPr lvl="3" algn="l" rtl="0">
              <a:lnSpc>
                <a:spcPct val="100000"/>
              </a:lnSpc>
              <a:spcBef>
                <a:spcPts val="0"/>
              </a:spcBef>
              <a:spcAft>
                <a:spcPts val="0"/>
              </a:spcAft>
              <a:buSzPts val="1100"/>
              <a:buNone/>
              <a:defRPr sz="1100"/>
            </a:lvl4pPr>
            <a:lvl5pPr lvl="4" algn="l" rtl="0">
              <a:lnSpc>
                <a:spcPct val="100000"/>
              </a:lnSpc>
              <a:spcBef>
                <a:spcPts val="0"/>
              </a:spcBef>
              <a:spcAft>
                <a:spcPts val="0"/>
              </a:spcAft>
              <a:buSzPts val="1100"/>
              <a:buNone/>
              <a:defRPr sz="1100"/>
            </a:lvl5pPr>
            <a:lvl6pPr lvl="5" algn="l" rtl="0">
              <a:lnSpc>
                <a:spcPct val="100000"/>
              </a:lnSpc>
              <a:spcBef>
                <a:spcPts val="0"/>
              </a:spcBef>
              <a:spcAft>
                <a:spcPts val="0"/>
              </a:spcAft>
              <a:buSzPts val="1100"/>
              <a:buNone/>
              <a:defRPr sz="1100"/>
            </a:lvl6pPr>
            <a:lvl7pPr lvl="6" algn="l" rtl="0">
              <a:lnSpc>
                <a:spcPct val="100000"/>
              </a:lnSpc>
              <a:spcBef>
                <a:spcPts val="0"/>
              </a:spcBef>
              <a:spcAft>
                <a:spcPts val="0"/>
              </a:spcAft>
              <a:buSzPts val="1100"/>
              <a:buNone/>
              <a:defRPr sz="1100"/>
            </a:lvl7pPr>
            <a:lvl8pPr lvl="7" algn="l" rtl="0">
              <a:lnSpc>
                <a:spcPct val="100000"/>
              </a:lnSpc>
              <a:spcBef>
                <a:spcPts val="0"/>
              </a:spcBef>
              <a:spcAft>
                <a:spcPts val="0"/>
              </a:spcAft>
              <a:buSzPts val="1100"/>
              <a:buNone/>
              <a:defRPr sz="1100"/>
            </a:lvl8pPr>
            <a:lvl9pPr lvl="8" algn="l" rtl="0">
              <a:lnSpc>
                <a:spcPct val="100000"/>
              </a:lnSpc>
              <a:spcBef>
                <a:spcPts val="0"/>
              </a:spcBef>
              <a:spcAft>
                <a:spcPts val="0"/>
              </a:spcAft>
              <a:buSzPts val="1100"/>
              <a:buNone/>
              <a:defRPr sz="1100"/>
            </a:lvl9pPr>
          </a:lstStyle>
          <a:p>
            <a:endParaRPr/>
          </a:p>
        </p:txBody>
      </p:sp>
      <p:sp>
        <p:nvSpPr>
          <p:cNvPr id="106" name="Google Shape;106;p26"/>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rm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58"/>
        <p:cNvGrpSpPr/>
        <p:nvPr/>
      </p:nvGrpSpPr>
      <p:grpSpPr>
        <a:xfrm>
          <a:off x="0" y="0"/>
          <a:ext cx="0" cy="0"/>
          <a:chOff x="0" y="0"/>
          <a:chExt cx="0" cy="0"/>
        </a:xfrm>
      </p:grpSpPr>
      <p:sp>
        <p:nvSpPr>
          <p:cNvPr id="59" name="Google Shape;59;p15"/>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60" name="Google Shape;60;p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1063775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dark-2">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52" name="Google Shape;52;p1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rtl="0">
              <a:lnSpc>
                <a:spcPct val="115000"/>
              </a:lnSpc>
              <a:spcBef>
                <a:spcPts val="0"/>
              </a:spcBef>
              <a:spcAft>
                <a:spcPts val="0"/>
              </a:spcAft>
              <a:buClr>
                <a:schemeClr val="lt2"/>
              </a:buClr>
              <a:buSzPts val="1800"/>
              <a:buChar char="●"/>
              <a:defRPr sz="1800">
                <a:solidFill>
                  <a:schemeClr val="lt2"/>
                </a:solidFill>
              </a:defRPr>
            </a:lvl1pPr>
            <a:lvl2pPr marL="914400" lvl="1" indent="-317500" rtl="0">
              <a:lnSpc>
                <a:spcPct val="115000"/>
              </a:lnSpc>
              <a:spcBef>
                <a:spcPts val="0"/>
              </a:spcBef>
              <a:spcAft>
                <a:spcPts val="0"/>
              </a:spcAft>
              <a:buClr>
                <a:schemeClr val="lt2"/>
              </a:buClr>
              <a:buSzPts val="1400"/>
              <a:buChar char="○"/>
              <a:defRPr>
                <a:solidFill>
                  <a:schemeClr val="lt2"/>
                </a:solidFill>
              </a:defRPr>
            </a:lvl2pPr>
            <a:lvl3pPr marL="1371600" lvl="2" indent="-317500" rtl="0">
              <a:lnSpc>
                <a:spcPct val="115000"/>
              </a:lnSpc>
              <a:spcBef>
                <a:spcPts val="0"/>
              </a:spcBef>
              <a:spcAft>
                <a:spcPts val="0"/>
              </a:spcAft>
              <a:buClr>
                <a:schemeClr val="lt2"/>
              </a:buClr>
              <a:buSzPts val="1400"/>
              <a:buChar char="■"/>
              <a:defRPr>
                <a:solidFill>
                  <a:schemeClr val="lt2"/>
                </a:solidFill>
              </a:defRPr>
            </a:lvl3pPr>
            <a:lvl4pPr marL="1828800" lvl="3" indent="-317500" rtl="0">
              <a:lnSpc>
                <a:spcPct val="115000"/>
              </a:lnSpc>
              <a:spcBef>
                <a:spcPts val="0"/>
              </a:spcBef>
              <a:spcAft>
                <a:spcPts val="0"/>
              </a:spcAft>
              <a:buClr>
                <a:schemeClr val="lt2"/>
              </a:buClr>
              <a:buSzPts val="1400"/>
              <a:buChar char="●"/>
              <a:defRPr>
                <a:solidFill>
                  <a:schemeClr val="lt2"/>
                </a:solidFill>
              </a:defRPr>
            </a:lvl4pPr>
            <a:lvl5pPr marL="2286000" lvl="4" indent="-317500" rtl="0">
              <a:lnSpc>
                <a:spcPct val="115000"/>
              </a:lnSpc>
              <a:spcBef>
                <a:spcPts val="0"/>
              </a:spcBef>
              <a:spcAft>
                <a:spcPts val="0"/>
              </a:spcAft>
              <a:buClr>
                <a:schemeClr val="lt2"/>
              </a:buClr>
              <a:buSzPts val="1400"/>
              <a:buChar char="○"/>
              <a:defRPr>
                <a:solidFill>
                  <a:schemeClr val="lt2"/>
                </a:solidFill>
              </a:defRPr>
            </a:lvl5pPr>
            <a:lvl6pPr marL="2743200" lvl="5" indent="-317500" rtl="0">
              <a:lnSpc>
                <a:spcPct val="115000"/>
              </a:lnSpc>
              <a:spcBef>
                <a:spcPts val="0"/>
              </a:spcBef>
              <a:spcAft>
                <a:spcPts val="0"/>
              </a:spcAft>
              <a:buClr>
                <a:schemeClr val="lt2"/>
              </a:buClr>
              <a:buSzPts val="1400"/>
              <a:buChar char="■"/>
              <a:defRPr>
                <a:solidFill>
                  <a:schemeClr val="lt2"/>
                </a:solidFill>
              </a:defRPr>
            </a:lvl6pPr>
            <a:lvl7pPr marL="3200400" lvl="6" indent="-317500" rtl="0">
              <a:lnSpc>
                <a:spcPct val="115000"/>
              </a:lnSpc>
              <a:spcBef>
                <a:spcPts val="0"/>
              </a:spcBef>
              <a:spcAft>
                <a:spcPts val="0"/>
              </a:spcAft>
              <a:buClr>
                <a:schemeClr val="lt2"/>
              </a:buClr>
              <a:buSzPts val="1400"/>
              <a:buChar char="●"/>
              <a:defRPr>
                <a:solidFill>
                  <a:schemeClr val="lt2"/>
                </a:solidFill>
              </a:defRPr>
            </a:lvl7pPr>
            <a:lvl8pPr marL="3657600" lvl="7" indent="-317500" rtl="0">
              <a:lnSpc>
                <a:spcPct val="115000"/>
              </a:lnSpc>
              <a:spcBef>
                <a:spcPts val="0"/>
              </a:spcBef>
              <a:spcAft>
                <a:spcPts val="0"/>
              </a:spcAft>
              <a:buClr>
                <a:schemeClr val="lt2"/>
              </a:buClr>
              <a:buSzPts val="1400"/>
              <a:buChar char="○"/>
              <a:defRPr>
                <a:solidFill>
                  <a:schemeClr val="lt2"/>
                </a:solidFill>
              </a:defRPr>
            </a:lvl8pPr>
            <a:lvl9pPr marL="4114800" lvl="8" indent="-317500" rtl="0">
              <a:lnSpc>
                <a:spcPct val="115000"/>
              </a:lnSpc>
              <a:spcBef>
                <a:spcPts val="0"/>
              </a:spcBef>
              <a:spcAft>
                <a:spcPts val="0"/>
              </a:spcAft>
              <a:buClr>
                <a:schemeClr val="lt2"/>
              </a:buClr>
              <a:buSzPts val="1400"/>
              <a:buChar char="■"/>
              <a:defRPr>
                <a:solidFill>
                  <a:schemeClr val="lt2"/>
                </a:solidFill>
              </a:defRPr>
            </a:lvl9pPr>
          </a:lstStyle>
          <a:p>
            <a:endParaRPr/>
          </a:p>
        </p:txBody>
      </p:sp>
      <p:sp>
        <p:nvSpPr>
          <p:cNvPr id="53" name="Google Shape;53;p1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rtl="0">
              <a:buNone/>
              <a:defRPr sz="1000">
                <a:solidFill>
                  <a:schemeClr val="lt2"/>
                </a:solidFill>
              </a:defRPr>
            </a:lvl1pPr>
            <a:lvl2pPr lvl="1" algn="r" rtl="0">
              <a:buNone/>
              <a:defRPr sz="1000">
                <a:solidFill>
                  <a:schemeClr val="lt2"/>
                </a:solidFill>
              </a:defRPr>
            </a:lvl2pPr>
            <a:lvl3pPr lvl="2" algn="r" rtl="0">
              <a:buNone/>
              <a:defRPr sz="1000">
                <a:solidFill>
                  <a:schemeClr val="lt2"/>
                </a:solidFill>
              </a:defRPr>
            </a:lvl3pPr>
            <a:lvl4pPr lvl="3" algn="r" rtl="0">
              <a:buNone/>
              <a:defRPr sz="1000">
                <a:solidFill>
                  <a:schemeClr val="lt2"/>
                </a:solidFill>
              </a:defRPr>
            </a:lvl4pPr>
            <a:lvl5pPr lvl="4" algn="r" rtl="0">
              <a:buNone/>
              <a:defRPr sz="1000">
                <a:solidFill>
                  <a:schemeClr val="lt2"/>
                </a:solidFill>
              </a:defRPr>
            </a:lvl5pPr>
            <a:lvl6pPr lvl="5" algn="r" rtl="0">
              <a:buNone/>
              <a:defRPr sz="1000">
                <a:solidFill>
                  <a:schemeClr val="lt2"/>
                </a:solidFill>
              </a:defRPr>
            </a:lvl6pPr>
            <a:lvl7pPr lvl="6" algn="r" rtl="0">
              <a:buNone/>
              <a:defRPr sz="1000">
                <a:solidFill>
                  <a:schemeClr val="lt2"/>
                </a:solidFill>
              </a:defRPr>
            </a:lvl7pPr>
            <a:lvl8pPr lvl="7" algn="r" rtl="0">
              <a:buNone/>
              <a:defRPr sz="1000">
                <a:solidFill>
                  <a:schemeClr val="lt2"/>
                </a:solidFill>
              </a:defRPr>
            </a:lvl8pPr>
            <a:lvl9pPr lvl="8" algn="r" rtl="0">
              <a:buNone/>
              <a:defRPr sz="1000">
                <a:solidFill>
                  <a:schemeClr val="lt2"/>
                </a:solidFill>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4"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2.xml"/><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2.xm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2.xml"/><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2.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22.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2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2.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2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9.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2.xml"/></Relationships>
</file>

<file path=ppt/slides/_rels/slide3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2.xml"/></Relationships>
</file>

<file path=ppt/slides/_rels/slide3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4.xml"/></Relationships>
</file>

<file path=ppt/slides/_rels/slide4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2.xml"/></Relationships>
</file>

<file path=ppt/slides/_rels/slide45.xml.rels><?xml version="1.0" encoding="UTF-8" standalone="yes"?>
<Relationships xmlns="http://schemas.openxmlformats.org/package/2006/relationships"><Relationship Id="rId3" Type="http://schemas.openxmlformats.org/officeDocument/2006/relationships/hyperlink" Target="https://doi.org/10.1016/S0140-6736(22)02484-9" TargetMode="External"/><Relationship Id="rId2" Type="http://schemas.openxmlformats.org/officeDocument/2006/relationships/notesSlide" Target="../notesSlides/notesSlide22.xml"/><Relationship Id="rId1" Type="http://schemas.openxmlformats.org/officeDocument/2006/relationships/slideLayout" Target="../slideLayouts/slideLayout22.xml"/><Relationship Id="rId5" Type="http://schemas.openxmlformats.org/officeDocument/2006/relationships/hyperlink" Target="https://www.npeu.ox.ac.uk/mbrrace-uk/reports" TargetMode="External"/><Relationship Id="rId4" Type="http://schemas.openxmlformats.org/officeDocument/2006/relationships/hyperlink" Target="http://www.jstor.org/stable/24741617"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15"/>
          <p:cNvSpPr txBox="1">
            <a:spLocks noGrp="1"/>
          </p:cNvSpPr>
          <p:nvPr>
            <p:ph type="ctrTitle"/>
          </p:nvPr>
        </p:nvSpPr>
        <p:spPr>
          <a:xfrm>
            <a:off x="1075765" y="547145"/>
            <a:ext cx="6943535" cy="2366383"/>
          </a:xfrm>
          <a:prstGeom prst="rect">
            <a:avLst/>
          </a:prstGeom>
          <a:noFill/>
          <a:ln>
            <a:noFill/>
          </a:ln>
        </p:spPr>
        <p:txBody>
          <a:bodyPr spcFirstLastPara="1" wrap="square" lIns="68575" tIns="34275" rIns="68575" bIns="34275" anchor="b" anchorCtr="0">
            <a:noAutofit/>
          </a:bodyPr>
          <a:lstStyle/>
          <a:p>
            <a:pPr marL="0" lvl="0" indent="0" rtl="0">
              <a:lnSpc>
                <a:spcPct val="90000"/>
              </a:lnSpc>
              <a:spcBef>
                <a:spcPts val="0"/>
              </a:spcBef>
              <a:spcAft>
                <a:spcPts val="0"/>
              </a:spcAft>
              <a:buClr>
                <a:schemeClr val="dk1"/>
              </a:buClr>
              <a:buSzPts val="4500"/>
              <a:buFont typeface="Calibri"/>
              <a:buNone/>
            </a:pPr>
            <a:r>
              <a:rPr lang="en-GB" sz="3200" dirty="0"/>
              <a:t>Global Challenge Programme </a:t>
            </a:r>
            <a:br>
              <a:rPr lang="en-GB" sz="3800" dirty="0"/>
            </a:br>
            <a:endParaRPr sz="3800" dirty="0"/>
          </a:p>
          <a:p>
            <a:pPr marL="0" lvl="0" indent="0" rtl="0">
              <a:lnSpc>
                <a:spcPct val="90000"/>
              </a:lnSpc>
              <a:spcBef>
                <a:spcPts val="0"/>
              </a:spcBef>
              <a:spcAft>
                <a:spcPts val="0"/>
              </a:spcAft>
              <a:buClr>
                <a:schemeClr val="dk1"/>
              </a:buClr>
              <a:buSzPts val="4500"/>
              <a:buFont typeface="Calibri"/>
              <a:buNone/>
            </a:pPr>
            <a:r>
              <a:rPr lang="en-GB" sz="2800" dirty="0"/>
              <a:t>Decolonising and the NHS </a:t>
            </a:r>
            <a:br>
              <a:rPr lang="en-GB" sz="2800" dirty="0">
                <a:effectLst/>
              </a:rPr>
            </a:br>
            <a:br>
              <a:rPr lang="en-GB" sz="2800" dirty="0">
                <a:effectLst/>
              </a:rPr>
            </a:br>
            <a:r>
              <a:rPr lang="en-GB" sz="2800" dirty="0"/>
              <a:t>Keele university, </a:t>
            </a:r>
            <a:r>
              <a:rPr lang="en-GB" sz="2800" dirty="0">
                <a:effectLst/>
              </a:rPr>
              <a:t>9</a:t>
            </a:r>
            <a:r>
              <a:rPr lang="en-GB" sz="2800" baseline="30000" dirty="0">
                <a:effectLst/>
              </a:rPr>
              <a:t>th</a:t>
            </a:r>
            <a:r>
              <a:rPr lang="en-GB" sz="2800" dirty="0">
                <a:effectLst/>
              </a:rPr>
              <a:t> October 2024</a:t>
            </a:r>
            <a:endParaRPr sz="2800" dirty="0"/>
          </a:p>
        </p:txBody>
      </p:sp>
      <p:sp>
        <p:nvSpPr>
          <p:cNvPr id="67" name="Google Shape;67;p15"/>
          <p:cNvSpPr txBox="1">
            <a:spLocks noGrp="1"/>
          </p:cNvSpPr>
          <p:nvPr>
            <p:ph type="subTitle" idx="1"/>
          </p:nvPr>
        </p:nvSpPr>
        <p:spPr>
          <a:xfrm>
            <a:off x="891265" y="3532682"/>
            <a:ext cx="8129393" cy="551858"/>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chemeClr val="dk1"/>
              </a:buClr>
              <a:buSzPts val="1800"/>
              <a:buNone/>
            </a:pPr>
            <a:r>
              <a:rPr lang="en" sz="2400" dirty="0">
                <a:solidFill>
                  <a:schemeClr val="tx1"/>
                </a:solidFill>
              </a:rPr>
              <a:t>Dr Annabel </a:t>
            </a:r>
            <a:r>
              <a:rPr lang="en" sz="2400" dirty="0" err="1">
                <a:solidFill>
                  <a:schemeClr val="tx1"/>
                </a:solidFill>
              </a:rPr>
              <a:t>Sowemimo</a:t>
            </a:r>
            <a:r>
              <a:rPr lang="en" sz="2400" dirty="0">
                <a:solidFill>
                  <a:schemeClr val="tx1"/>
                </a:solidFill>
              </a:rPr>
              <a:t> </a:t>
            </a:r>
          </a:p>
          <a:p>
            <a:pPr marL="0" lvl="0" indent="0" algn="l" rtl="0">
              <a:lnSpc>
                <a:spcPct val="90000"/>
              </a:lnSpc>
              <a:spcBef>
                <a:spcPts val="0"/>
              </a:spcBef>
              <a:spcAft>
                <a:spcPts val="0"/>
              </a:spcAft>
              <a:buClr>
                <a:schemeClr val="dk1"/>
              </a:buClr>
              <a:buSzPts val="1800"/>
              <a:buNone/>
            </a:pPr>
            <a:r>
              <a:rPr lang="en-GB" sz="2400" dirty="0">
                <a:solidFill>
                  <a:schemeClr val="tx1"/>
                </a:solidFill>
              </a:rPr>
              <a:t>A</a:t>
            </a:r>
            <a:r>
              <a:rPr lang="en" sz="2400" dirty="0" err="1">
                <a:solidFill>
                  <a:schemeClr val="tx1"/>
                </a:solidFill>
              </a:rPr>
              <a:t>nnabel.sowemimo@kcl.ac.uk</a:t>
            </a:r>
            <a:endParaRPr lang="en" sz="2400" dirty="0">
              <a:solidFill>
                <a:schemeClr val="tx1"/>
              </a:solidFill>
            </a:endParaRPr>
          </a:p>
          <a:p>
            <a:pPr marL="0" lvl="0" indent="0" algn="l" rtl="0">
              <a:lnSpc>
                <a:spcPct val="90000"/>
              </a:lnSpc>
              <a:spcBef>
                <a:spcPts val="0"/>
              </a:spcBef>
              <a:spcAft>
                <a:spcPts val="0"/>
              </a:spcAft>
              <a:buClr>
                <a:schemeClr val="dk1"/>
              </a:buClr>
              <a:buSzPts val="1800"/>
              <a:buNone/>
            </a:pPr>
            <a:r>
              <a:rPr lang="en" sz="2400" dirty="0">
                <a:solidFill>
                  <a:schemeClr val="tx1"/>
                </a:solidFill>
              </a:rPr>
              <a:t>Community Sexual &amp; Reproductive Health Consultant</a:t>
            </a:r>
          </a:p>
          <a:p>
            <a:pPr marL="0" lvl="0" indent="0" algn="l" rtl="0">
              <a:lnSpc>
                <a:spcPct val="90000"/>
              </a:lnSpc>
              <a:spcBef>
                <a:spcPts val="0"/>
              </a:spcBef>
              <a:spcAft>
                <a:spcPts val="0"/>
              </a:spcAft>
              <a:buClr>
                <a:schemeClr val="dk1"/>
              </a:buClr>
              <a:buSzPts val="1800"/>
              <a:buNone/>
            </a:pPr>
            <a:r>
              <a:rPr lang="en" sz="2400" dirty="0" err="1">
                <a:solidFill>
                  <a:schemeClr val="tx1"/>
                </a:solidFill>
              </a:rPr>
              <a:t>Phd</a:t>
            </a:r>
            <a:r>
              <a:rPr lang="en" sz="2400" dirty="0">
                <a:solidFill>
                  <a:schemeClr val="tx1"/>
                </a:solidFill>
              </a:rPr>
              <a:t> Candidate King’s College London </a:t>
            </a:r>
            <a:endParaRPr sz="2400" dirty="0">
              <a:solidFill>
                <a:schemeClr val="tx1"/>
              </a:solidFill>
            </a:endParaRPr>
          </a:p>
        </p:txBody>
      </p:sp>
      <p:sp>
        <p:nvSpPr>
          <p:cNvPr id="68" name="Google Shape;68;p15"/>
          <p:cNvSpPr txBox="1">
            <a:spLocks noGrp="1"/>
          </p:cNvSpPr>
          <p:nvPr>
            <p:ph type="sldNum" idx="12"/>
          </p:nvPr>
        </p:nvSpPr>
        <p:spPr>
          <a:xfrm>
            <a:off x="8471958" y="4539942"/>
            <a:ext cx="548700" cy="3936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a:t>1</a:t>
            </a:fld>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34"/>
          <p:cNvSpPr txBox="1">
            <a:spLocks noGrp="1"/>
          </p:cNvSpPr>
          <p:nvPr>
            <p:ph type="title"/>
          </p:nvPr>
        </p:nvSpPr>
        <p:spPr>
          <a:xfrm>
            <a:off x="628650" y="273844"/>
            <a:ext cx="7886700" cy="994200"/>
          </a:xfrm>
          <a:prstGeom prst="rect">
            <a:avLst/>
          </a:prstGeom>
        </p:spPr>
        <p:txBody>
          <a:bodyPr spcFirstLastPara="1" wrap="square" lIns="68575" tIns="34275" rIns="68575" bIns="34275" anchor="ctr" anchorCtr="0">
            <a:normAutofit/>
          </a:bodyPr>
          <a:lstStyle/>
          <a:p>
            <a:pPr marL="0" lvl="0" indent="0" algn="ctr" rtl="0">
              <a:spcBef>
                <a:spcPts val="0"/>
              </a:spcBef>
              <a:spcAft>
                <a:spcPts val="0"/>
              </a:spcAft>
              <a:buNone/>
            </a:pPr>
            <a:r>
              <a:rPr lang="en-GB" dirty="0"/>
              <a:t>The rise of Eugenics </a:t>
            </a:r>
            <a:endParaRPr dirty="0"/>
          </a:p>
        </p:txBody>
      </p:sp>
      <p:sp>
        <p:nvSpPr>
          <p:cNvPr id="171" name="Google Shape;171;p34"/>
          <p:cNvSpPr txBox="1">
            <a:spLocks noGrp="1"/>
          </p:cNvSpPr>
          <p:nvPr>
            <p:ph type="body" idx="1"/>
          </p:nvPr>
        </p:nvSpPr>
        <p:spPr>
          <a:xfrm>
            <a:off x="216575" y="3951225"/>
            <a:ext cx="2665800" cy="698400"/>
          </a:xfrm>
          <a:prstGeom prst="rect">
            <a:avLst/>
          </a:prstGeom>
        </p:spPr>
        <p:txBody>
          <a:bodyPr spcFirstLastPara="1" wrap="square" lIns="68575" tIns="34275" rIns="68575" bIns="34275" anchor="t" anchorCtr="0">
            <a:normAutofit fontScale="92500" lnSpcReduction="10000"/>
          </a:bodyPr>
          <a:lstStyle/>
          <a:p>
            <a:pPr marL="0" lvl="0" indent="0" algn="ctr" rtl="0">
              <a:spcBef>
                <a:spcPts val="800"/>
              </a:spcBef>
              <a:spcAft>
                <a:spcPts val="0"/>
              </a:spcAft>
              <a:buNone/>
            </a:pPr>
            <a:r>
              <a:rPr lang="en-GB"/>
              <a:t>Sir Francis Galton </a:t>
            </a:r>
            <a:endParaRPr/>
          </a:p>
          <a:p>
            <a:pPr marL="0" lvl="0" indent="0" algn="ctr" rtl="0">
              <a:spcBef>
                <a:spcPts val="800"/>
              </a:spcBef>
              <a:spcAft>
                <a:spcPts val="0"/>
              </a:spcAft>
              <a:buNone/>
            </a:pPr>
            <a:r>
              <a:rPr lang="en-GB"/>
              <a:t>(1822 - 1917)</a:t>
            </a:r>
            <a:endParaRPr/>
          </a:p>
        </p:txBody>
      </p:sp>
      <p:pic>
        <p:nvPicPr>
          <p:cNvPr id="172" name="Google Shape;172;p34"/>
          <p:cNvPicPr preferRelativeResize="0"/>
          <p:nvPr/>
        </p:nvPicPr>
        <p:blipFill>
          <a:blip r:embed="rId3">
            <a:alphaModFix/>
          </a:blip>
          <a:stretch>
            <a:fillRect/>
          </a:stretch>
        </p:blipFill>
        <p:spPr>
          <a:xfrm>
            <a:off x="392675" y="1205700"/>
            <a:ext cx="2432250" cy="2484424"/>
          </a:xfrm>
          <a:prstGeom prst="rect">
            <a:avLst/>
          </a:prstGeom>
          <a:noFill/>
          <a:ln>
            <a:noFill/>
          </a:ln>
        </p:spPr>
      </p:pic>
      <p:sp>
        <p:nvSpPr>
          <p:cNvPr id="173" name="Google Shape;173;p34"/>
          <p:cNvSpPr txBox="1">
            <a:spLocks noGrp="1"/>
          </p:cNvSpPr>
          <p:nvPr>
            <p:ph type="body" idx="1"/>
          </p:nvPr>
        </p:nvSpPr>
        <p:spPr>
          <a:xfrm>
            <a:off x="3168475" y="1268050"/>
            <a:ext cx="5499300" cy="2484300"/>
          </a:xfrm>
          <a:prstGeom prst="rect">
            <a:avLst/>
          </a:prstGeom>
        </p:spPr>
        <p:txBody>
          <a:bodyPr spcFirstLastPara="1" wrap="square" lIns="68575" tIns="34275" rIns="68575" bIns="34275" anchor="t" anchorCtr="0">
            <a:normAutofit/>
          </a:bodyPr>
          <a:lstStyle/>
          <a:p>
            <a:pPr marL="457200" lvl="0" indent="-317500" algn="l" rtl="0">
              <a:spcBef>
                <a:spcPts val="800"/>
              </a:spcBef>
              <a:spcAft>
                <a:spcPts val="0"/>
              </a:spcAft>
              <a:buSzPts val="1400"/>
              <a:buChar char="•"/>
            </a:pPr>
            <a:r>
              <a:rPr lang="en-GB" dirty="0">
                <a:solidFill>
                  <a:schemeClr val="tx1"/>
                </a:solidFill>
              </a:rPr>
              <a:t>A Victorian “polymath” best known as the creator of Eugenics, formally named in 1883 </a:t>
            </a:r>
            <a:endParaRPr dirty="0">
              <a:solidFill>
                <a:schemeClr val="tx1"/>
              </a:solidFill>
            </a:endParaRPr>
          </a:p>
          <a:p>
            <a:pPr marL="457200" lvl="0" indent="-317500" algn="l" rtl="0">
              <a:spcBef>
                <a:spcPts val="0"/>
              </a:spcBef>
              <a:spcAft>
                <a:spcPts val="0"/>
              </a:spcAft>
              <a:buSzPts val="1400"/>
              <a:buChar char="•"/>
            </a:pPr>
            <a:r>
              <a:rPr lang="en-GB" dirty="0">
                <a:solidFill>
                  <a:schemeClr val="tx1"/>
                </a:solidFill>
              </a:rPr>
              <a:t>Cousin of Charles Darwin and greatly inspired by what became Darwin’s theory of natural selection </a:t>
            </a:r>
            <a:endParaRPr dirty="0">
              <a:solidFill>
                <a:schemeClr val="tx1"/>
              </a:solidFill>
            </a:endParaRPr>
          </a:p>
          <a:p>
            <a:pPr marL="457200" lvl="0" indent="-317500" algn="l" rtl="0">
              <a:spcBef>
                <a:spcPts val="0"/>
              </a:spcBef>
              <a:spcAft>
                <a:spcPts val="0"/>
              </a:spcAft>
              <a:buSzPts val="1400"/>
              <a:buChar char="•"/>
            </a:pPr>
            <a:r>
              <a:rPr lang="en-GB" dirty="0">
                <a:solidFill>
                  <a:schemeClr val="tx1"/>
                </a:solidFill>
              </a:rPr>
              <a:t>His progeny Karl Pearson would become the first Professor of Eugenics &amp; help spread it across the globe </a:t>
            </a:r>
            <a:endParaRPr dirty="0">
              <a:solidFill>
                <a:schemeClr val="tx1"/>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B0BC9C0-AC70-0662-3E21-56C8AD4625EE}"/>
              </a:ext>
            </a:extLst>
          </p:cNvPr>
          <p:cNvSpPr>
            <a:spLocks noGrp="1"/>
          </p:cNvSpPr>
          <p:nvPr>
            <p:ph type="body" idx="1"/>
          </p:nvPr>
        </p:nvSpPr>
        <p:spPr>
          <a:xfrm>
            <a:off x="2039026" y="3762558"/>
            <a:ext cx="4728664" cy="731621"/>
          </a:xfrm>
        </p:spPr>
        <p:txBody>
          <a:bodyPr/>
          <a:lstStyle/>
          <a:p>
            <a:pPr marL="139700" indent="0">
              <a:buNone/>
            </a:pPr>
            <a:r>
              <a:rPr lang="en-GB" b="0" i="0" u="none" strike="noStrike" dirty="0" err="1">
                <a:solidFill>
                  <a:schemeClr val="tx1"/>
                </a:solidFill>
                <a:effectLst/>
                <a:latin typeface="Helvetica Neue" panose="02000503000000020004" pitchFamily="2" charset="0"/>
              </a:rPr>
              <a:t>Dr.</a:t>
            </a:r>
            <a:r>
              <a:rPr lang="en-GB" b="0" i="0" u="none" strike="noStrike" dirty="0">
                <a:solidFill>
                  <a:schemeClr val="tx1"/>
                </a:solidFill>
                <a:effectLst/>
                <a:latin typeface="Helvetica Neue" panose="02000503000000020004" pitchFamily="2" charset="0"/>
              </a:rPr>
              <a:t> Eugen Fischer’s </a:t>
            </a:r>
            <a:r>
              <a:rPr lang="en-GB" b="0" i="1" u="none" strike="noStrike" dirty="0" err="1">
                <a:solidFill>
                  <a:schemeClr val="tx1"/>
                </a:solidFill>
                <a:effectLst/>
                <a:latin typeface="Helvetica Neue" panose="02000503000000020004" pitchFamily="2" charset="0"/>
              </a:rPr>
              <a:t>Haarfarbentafel</a:t>
            </a:r>
            <a:r>
              <a:rPr lang="en-GB" b="0" i="0" u="none" strike="noStrike" dirty="0">
                <a:solidFill>
                  <a:schemeClr val="tx1"/>
                </a:solidFill>
                <a:effectLst/>
                <a:latin typeface="Helvetica Neue" panose="02000503000000020004" pitchFamily="2" charset="0"/>
              </a:rPr>
              <a:t>, or hair colour scale</a:t>
            </a:r>
            <a:endParaRPr lang="en-US" dirty="0">
              <a:solidFill>
                <a:schemeClr val="tx1"/>
              </a:solidFill>
            </a:endParaRPr>
          </a:p>
        </p:txBody>
      </p:sp>
      <p:pic>
        <p:nvPicPr>
          <p:cNvPr id="1026" name="Picture 2" descr="Dr. Eugen Fischer's Haarfarbentafel, or hair colour scale.">
            <a:extLst>
              <a:ext uri="{FF2B5EF4-FFF2-40B4-BE49-F238E27FC236}">
                <a16:creationId xmlns:a16="http://schemas.microsoft.com/office/drawing/2014/main" id="{9BBDABEA-8159-911F-B5CB-C77490F031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29475" y="505575"/>
            <a:ext cx="4147766" cy="27624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90648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39AD47-1C60-25EB-9DBA-A9F67069165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7BDEE60-B8F8-6A61-1687-55E1E0DB4895}"/>
              </a:ext>
            </a:extLst>
          </p:cNvPr>
          <p:cNvSpPr>
            <a:spLocks noGrp="1"/>
          </p:cNvSpPr>
          <p:nvPr>
            <p:ph type="title"/>
          </p:nvPr>
        </p:nvSpPr>
        <p:spPr>
          <a:xfrm>
            <a:off x="311700" y="2285400"/>
            <a:ext cx="8520600" cy="572700"/>
          </a:xfrm>
        </p:spPr>
        <p:txBody>
          <a:bodyPr>
            <a:normAutofit fontScale="90000"/>
          </a:bodyPr>
          <a:lstStyle/>
          <a:p>
            <a:pPr algn="ctr"/>
            <a:r>
              <a:rPr lang="en-US" dirty="0"/>
              <a:t>Decolonising and Our Science</a:t>
            </a:r>
          </a:p>
        </p:txBody>
      </p:sp>
    </p:spTree>
    <p:extLst>
      <p:ext uri="{BB962C8B-B14F-4D97-AF65-F5344CB8AC3E}">
        <p14:creationId xmlns:p14="http://schemas.microsoft.com/office/powerpoint/2010/main" val="25748338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pic>
        <p:nvPicPr>
          <p:cNvPr id="178" name="Google Shape;178;p35"/>
          <p:cNvPicPr preferRelativeResize="0"/>
          <p:nvPr/>
        </p:nvPicPr>
        <p:blipFill>
          <a:blip r:embed="rId3">
            <a:alphaModFix/>
          </a:blip>
          <a:stretch>
            <a:fillRect/>
          </a:stretch>
        </p:blipFill>
        <p:spPr>
          <a:xfrm>
            <a:off x="428475" y="817488"/>
            <a:ext cx="4080426" cy="3029076"/>
          </a:xfrm>
          <a:prstGeom prst="rect">
            <a:avLst/>
          </a:prstGeom>
          <a:noFill/>
          <a:ln>
            <a:noFill/>
          </a:ln>
        </p:spPr>
      </p:pic>
      <p:pic>
        <p:nvPicPr>
          <p:cNvPr id="179" name="Google Shape;179;p35"/>
          <p:cNvPicPr preferRelativeResize="0"/>
          <p:nvPr/>
        </p:nvPicPr>
        <p:blipFill>
          <a:blip r:embed="rId4">
            <a:alphaModFix/>
          </a:blip>
          <a:stretch>
            <a:fillRect/>
          </a:stretch>
        </p:blipFill>
        <p:spPr>
          <a:xfrm>
            <a:off x="4897351" y="1006850"/>
            <a:ext cx="3924726" cy="2436601"/>
          </a:xfrm>
          <a:prstGeom prst="rect">
            <a:avLst/>
          </a:prstGeom>
          <a:noFill/>
          <a:ln>
            <a:noFill/>
          </a:ln>
        </p:spPr>
      </p:pic>
      <p:sp>
        <p:nvSpPr>
          <p:cNvPr id="180" name="Google Shape;180;p35"/>
          <p:cNvSpPr txBox="1"/>
          <p:nvPr/>
        </p:nvSpPr>
        <p:spPr>
          <a:xfrm>
            <a:off x="443275" y="4093675"/>
            <a:ext cx="36438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highlight>
                  <a:schemeClr val="dk1"/>
                </a:highlight>
              </a:rPr>
              <a:t>Academic Paper in Biometrika published by K.Pearson in July 1926</a:t>
            </a:r>
            <a:endParaRPr>
              <a:highlight>
                <a:schemeClr val="dk1"/>
              </a:highlight>
            </a:endParaRPr>
          </a:p>
        </p:txBody>
      </p:sp>
      <p:sp>
        <p:nvSpPr>
          <p:cNvPr id="181" name="Google Shape;181;p35"/>
          <p:cNvSpPr txBox="1"/>
          <p:nvPr/>
        </p:nvSpPr>
        <p:spPr>
          <a:xfrm>
            <a:off x="4986175" y="3787150"/>
            <a:ext cx="36438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highlight>
                  <a:schemeClr val="dk1"/>
                </a:highlight>
              </a:rPr>
              <a:t>The Groundwork of Eugenics by K.Pearson in July 1926</a:t>
            </a:r>
            <a:endParaRPr>
              <a:highlight>
                <a:schemeClr val="dk1"/>
              </a:highlight>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p40"/>
          <p:cNvSpPr txBox="1">
            <a:spLocks noGrp="1"/>
          </p:cNvSpPr>
          <p:nvPr>
            <p:ph type="title"/>
          </p:nvPr>
        </p:nvSpPr>
        <p:spPr>
          <a:xfrm>
            <a:off x="1355651" y="0"/>
            <a:ext cx="7159800" cy="1268100"/>
          </a:xfrm>
          <a:prstGeom prst="rect">
            <a:avLst/>
          </a:prstGeom>
          <a:noFill/>
          <a:ln>
            <a:noFill/>
          </a:ln>
        </p:spPr>
        <p:txBody>
          <a:bodyPr spcFirstLastPara="1" wrap="square" lIns="68575" tIns="34275" rIns="68575" bIns="34275" anchor="ctr" anchorCtr="0">
            <a:normAutofit/>
          </a:bodyPr>
          <a:lstStyle/>
          <a:p>
            <a:pPr marL="0" lvl="0" indent="0" algn="ctr" rtl="0">
              <a:lnSpc>
                <a:spcPct val="90000"/>
              </a:lnSpc>
              <a:spcBef>
                <a:spcPts val="0"/>
              </a:spcBef>
              <a:spcAft>
                <a:spcPts val="0"/>
              </a:spcAft>
              <a:buClr>
                <a:schemeClr val="dk1"/>
              </a:buClr>
              <a:buSzPts val="3300"/>
              <a:buFont typeface="Calibri"/>
              <a:buNone/>
            </a:pPr>
            <a:r>
              <a:rPr lang="en-GB" b="1"/>
              <a:t>Colonialism &amp; the Establishment of Race Science</a:t>
            </a:r>
            <a:endParaRPr b="1"/>
          </a:p>
        </p:txBody>
      </p:sp>
      <p:sp>
        <p:nvSpPr>
          <p:cNvPr id="213" name="Google Shape;213;p40"/>
          <p:cNvSpPr txBox="1"/>
          <p:nvPr/>
        </p:nvSpPr>
        <p:spPr>
          <a:xfrm>
            <a:off x="2248451" y="1131470"/>
            <a:ext cx="5374200" cy="696830"/>
          </a:xfrm>
          <a:prstGeom prst="rect">
            <a:avLst/>
          </a:prstGeom>
          <a:noFill/>
          <a:ln>
            <a:noFill/>
          </a:ln>
        </p:spPr>
        <p:txBody>
          <a:bodyPr spcFirstLastPara="1" wrap="square" lIns="68575" tIns="34275" rIns="68575" bIns="34275" anchor="t" anchorCtr="0">
            <a:noAutofit/>
          </a:bodyPr>
          <a:lstStyle/>
          <a:p>
            <a:pPr marL="342900" marR="0" lvl="0" indent="0" algn="l" rtl="0">
              <a:lnSpc>
                <a:spcPct val="100000"/>
              </a:lnSpc>
              <a:spcBef>
                <a:spcPts val="0"/>
              </a:spcBef>
              <a:spcAft>
                <a:spcPts val="0"/>
              </a:spcAft>
              <a:buNone/>
            </a:pPr>
            <a:r>
              <a:rPr lang="en-GB" sz="1600" dirty="0">
                <a:solidFill>
                  <a:schemeClr val="dk1"/>
                </a:solidFill>
                <a:latin typeface="Calibri"/>
                <a:ea typeface="Calibri"/>
                <a:cs typeface="Calibri"/>
                <a:sym typeface="Calibri"/>
              </a:rPr>
              <a:t>Carl </a:t>
            </a:r>
            <a:r>
              <a:rPr lang="en-GB" sz="1600" dirty="0" err="1">
                <a:solidFill>
                  <a:schemeClr val="dk1"/>
                </a:solidFill>
                <a:latin typeface="Calibri"/>
                <a:ea typeface="Calibri"/>
                <a:cs typeface="Calibri"/>
                <a:sym typeface="Calibri"/>
              </a:rPr>
              <a:t>Linneaus</a:t>
            </a:r>
            <a:r>
              <a:rPr lang="en-GB" sz="1600" dirty="0">
                <a:solidFill>
                  <a:schemeClr val="dk1"/>
                </a:solidFill>
                <a:latin typeface="Calibri"/>
                <a:ea typeface="Calibri"/>
                <a:cs typeface="Calibri"/>
                <a:sym typeface="Calibri"/>
              </a:rPr>
              <a:t> (1707-1738), Swedish botanist and scientist, credited with some of the earliest racial categorisation</a:t>
            </a:r>
            <a:endParaRPr sz="1600" dirty="0">
              <a:solidFill>
                <a:schemeClr val="dk1"/>
              </a:solidFill>
              <a:latin typeface="Calibri"/>
              <a:ea typeface="Calibri"/>
              <a:cs typeface="Calibri"/>
              <a:sym typeface="Calibri"/>
            </a:endParaRPr>
          </a:p>
          <a:p>
            <a:pPr marL="342900" lvl="0" indent="0" algn="l" rtl="0">
              <a:spcBef>
                <a:spcPts val="0"/>
              </a:spcBef>
              <a:spcAft>
                <a:spcPts val="0"/>
              </a:spcAft>
              <a:buNone/>
            </a:pPr>
            <a:endParaRPr sz="1100" b="0" i="0" u="none" strike="noStrike" cap="none" dirty="0">
              <a:solidFill>
                <a:srgbClr val="000000"/>
              </a:solidFill>
              <a:latin typeface="Arial"/>
              <a:ea typeface="Arial"/>
              <a:cs typeface="Arial"/>
              <a:sym typeface="Arial"/>
            </a:endParaRPr>
          </a:p>
          <a:p>
            <a:pPr marL="342900" marR="0" lvl="0" indent="0" algn="l" rtl="0">
              <a:lnSpc>
                <a:spcPct val="100000"/>
              </a:lnSpc>
              <a:spcBef>
                <a:spcPts val="0"/>
              </a:spcBef>
              <a:spcAft>
                <a:spcPts val="0"/>
              </a:spcAft>
              <a:buNone/>
            </a:pPr>
            <a:endParaRPr sz="1100" b="0" i="0" u="none" strike="noStrike" cap="none" dirty="0">
              <a:solidFill>
                <a:srgbClr val="000000"/>
              </a:solidFill>
              <a:latin typeface="Arial"/>
              <a:ea typeface="Arial"/>
              <a:cs typeface="Arial"/>
              <a:sym typeface="Arial"/>
            </a:endParaRPr>
          </a:p>
        </p:txBody>
      </p:sp>
      <p:pic>
        <p:nvPicPr>
          <p:cNvPr id="214" name="Google Shape;214;p40"/>
          <p:cNvPicPr preferRelativeResize="0"/>
          <p:nvPr/>
        </p:nvPicPr>
        <p:blipFill>
          <a:blip r:embed="rId3">
            <a:alphaModFix/>
          </a:blip>
          <a:stretch>
            <a:fillRect/>
          </a:stretch>
        </p:blipFill>
        <p:spPr>
          <a:xfrm>
            <a:off x="920086" y="779800"/>
            <a:ext cx="1484850" cy="1791950"/>
          </a:xfrm>
          <a:prstGeom prst="rect">
            <a:avLst/>
          </a:prstGeom>
          <a:noFill/>
          <a:ln>
            <a:noFill/>
          </a:ln>
        </p:spPr>
      </p:pic>
      <p:pic>
        <p:nvPicPr>
          <p:cNvPr id="215" name="Google Shape;215;p40"/>
          <p:cNvPicPr preferRelativeResize="0"/>
          <p:nvPr/>
        </p:nvPicPr>
        <p:blipFill>
          <a:blip r:embed="rId4">
            <a:alphaModFix/>
          </a:blip>
          <a:stretch>
            <a:fillRect/>
          </a:stretch>
        </p:blipFill>
        <p:spPr>
          <a:xfrm>
            <a:off x="4935551" y="1913784"/>
            <a:ext cx="2998280" cy="1559448"/>
          </a:xfrm>
          <a:prstGeom prst="rect">
            <a:avLst/>
          </a:prstGeom>
          <a:noFill/>
          <a:ln>
            <a:noFill/>
          </a:ln>
        </p:spPr>
      </p:pic>
      <p:sp>
        <p:nvSpPr>
          <p:cNvPr id="2" name="Google Shape;213;p40">
            <a:extLst>
              <a:ext uri="{FF2B5EF4-FFF2-40B4-BE49-F238E27FC236}">
                <a16:creationId xmlns:a16="http://schemas.microsoft.com/office/drawing/2014/main" id="{AF63B114-FE85-EFE5-E29B-6FA940C2C372}"/>
              </a:ext>
            </a:extLst>
          </p:cNvPr>
          <p:cNvSpPr txBox="1"/>
          <p:nvPr/>
        </p:nvSpPr>
        <p:spPr>
          <a:xfrm>
            <a:off x="3694631" y="3558716"/>
            <a:ext cx="5374200" cy="1072417"/>
          </a:xfrm>
          <a:prstGeom prst="rect">
            <a:avLst/>
          </a:prstGeom>
          <a:noFill/>
          <a:ln>
            <a:noFill/>
          </a:ln>
        </p:spPr>
        <p:txBody>
          <a:bodyPr spcFirstLastPara="1" wrap="square" lIns="68575" tIns="34275" rIns="68575" bIns="34275" anchor="t" anchorCtr="0">
            <a:noAutofit/>
          </a:bodyPr>
          <a:lstStyle/>
          <a:p>
            <a:pPr marL="342900" marR="0" lvl="0" indent="0" algn="l" rtl="0">
              <a:lnSpc>
                <a:spcPct val="100000"/>
              </a:lnSpc>
              <a:spcBef>
                <a:spcPts val="0"/>
              </a:spcBef>
              <a:spcAft>
                <a:spcPts val="0"/>
              </a:spcAft>
              <a:buNone/>
            </a:pPr>
            <a:r>
              <a:rPr lang="en-GB" sz="1600" dirty="0">
                <a:solidFill>
                  <a:schemeClr val="dk1"/>
                </a:solidFill>
                <a:latin typeface="Calibri"/>
                <a:ea typeface="Calibri"/>
                <a:cs typeface="Calibri"/>
                <a:sym typeface="Calibri"/>
              </a:rPr>
              <a:t>Johann Friedrich Blumenbach (1752 -1840) German physician, physiologist credited with some of the earliest racial categorisation – Caucasian, Mongolian, Malayan, Ethiopian, American</a:t>
            </a:r>
            <a:endParaRPr sz="1100" b="0" i="0" u="none" strike="noStrike" cap="none" dirty="0">
              <a:solidFill>
                <a:srgbClr val="000000"/>
              </a:solidFill>
              <a:latin typeface="Arial"/>
              <a:ea typeface="Arial"/>
              <a:cs typeface="Arial"/>
              <a:sym typeface="Arial"/>
            </a:endParaRPr>
          </a:p>
          <a:p>
            <a:pPr marL="342900" marR="0" lvl="0" indent="0" algn="l" rtl="0">
              <a:lnSpc>
                <a:spcPct val="100000"/>
              </a:lnSpc>
              <a:spcBef>
                <a:spcPts val="0"/>
              </a:spcBef>
              <a:spcAft>
                <a:spcPts val="0"/>
              </a:spcAft>
              <a:buNone/>
            </a:pPr>
            <a:endParaRPr sz="1100" b="0" i="0" u="none" strike="noStrike" cap="none" dirty="0">
              <a:solidFill>
                <a:srgbClr val="000000"/>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29"/>
          <p:cNvSpPr txBox="1">
            <a:spLocks noGrp="1"/>
          </p:cNvSpPr>
          <p:nvPr>
            <p:ph type="title"/>
          </p:nvPr>
        </p:nvSpPr>
        <p:spPr>
          <a:xfrm>
            <a:off x="628650" y="273844"/>
            <a:ext cx="7886700" cy="9942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None/>
            </a:pPr>
            <a:r>
              <a:rPr lang="en" dirty="0"/>
              <a:t>The plantation and scientific racism</a:t>
            </a:r>
            <a:endParaRPr dirty="0"/>
          </a:p>
        </p:txBody>
      </p:sp>
      <p:sp>
        <p:nvSpPr>
          <p:cNvPr id="180" name="Google Shape;180;p29"/>
          <p:cNvSpPr txBox="1">
            <a:spLocks noGrp="1"/>
          </p:cNvSpPr>
          <p:nvPr>
            <p:ph type="body" idx="1"/>
          </p:nvPr>
        </p:nvSpPr>
        <p:spPr>
          <a:xfrm>
            <a:off x="3409425" y="1268050"/>
            <a:ext cx="5106000" cy="3337500"/>
          </a:xfrm>
          <a:prstGeom prst="rect">
            <a:avLst/>
          </a:prstGeom>
        </p:spPr>
        <p:txBody>
          <a:bodyPr spcFirstLastPara="1" wrap="square" lIns="68575" tIns="34275" rIns="68575" bIns="34275" anchor="t" anchorCtr="0">
            <a:noAutofit/>
          </a:bodyPr>
          <a:lstStyle/>
          <a:p>
            <a:pPr marL="457200" lvl="0" indent="-317500" algn="l" rtl="0">
              <a:spcBef>
                <a:spcPts val="800"/>
              </a:spcBef>
              <a:spcAft>
                <a:spcPts val="0"/>
              </a:spcAft>
              <a:buSzPts val="1400"/>
              <a:buChar char="●"/>
            </a:pPr>
            <a:r>
              <a:rPr lang="en" dirty="0">
                <a:solidFill>
                  <a:schemeClr val="tx1"/>
                </a:solidFill>
              </a:rPr>
              <a:t>Plantation owners, early European explorers perpetuated myths</a:t>
            </a:r>
            <a:endParaRPr dirty="0">
              <a:solidFill>
                <a:schemeClr val="tx1"/>
              </a:solidFill>
            </a:endParaRPr>
          </a:p>
          <a:p>
            <a:pPr marL="457200" lvl="0" indent="-317500" algn="l" rtl="0">
              <a:spcBef>
                <a:spcPts val="0"/>
              </a:spcBef>
              <a:spcAft>
                <a:spcPts val="0"/>
              </a:spcAft>
              <a:buSzPts val="1400"/>
              <a:buChar char="●"/>
            </a:pPr>
            <a:r>
              <a:rPr lang="en" dirty="0">
                <a:solidFill>
                  <a:schemeClr val="tx1"/>
                </a:solidFill>
              </a:rPr>
              <a:t>Edward Long, wrote the History of Jamaica widely read </a:t>
            </a:r>
            <a:endParaRPr dirty="0">
              <a:solidFill>
                <a:schemeClr val="tx1"/>
              </a:solidFill>
            </a:endParaRPr>
          </a:p>
          <a:p>
            <a:pPr marL="457200" lvl="0" indent="-317500" algn="l" rtl="0">
              <a:spcBef>
                <a:spcPts val="0"/>
              </a:spcBef>
              <a:spcAft>
                <a:spcPts val="0"/>
              </a:spcAft>
              <a:buSzPts val="1400"/>
              <a:buChar char="●"/>
            </a:pPr>
            <a:r>
              <a:rPr lang="en" dirty="0">
                <a:solidFill>
                  <a:schemeClr val="tx1"/>
                </a:solidFill>
              </a:rPr>
              <a:t>Suggested that Africans had ferocious sexual appetite </a:t>
            </a:r>
            <a:endParaRPr dirty="0">
              <a:solidFill>
                <a:schemeClr val="tx1"/>
              </a:solidFill>
            </a:endParaRPr>
          </a:p>
          <a:p>
            <a:pPr marL="457200" lvl="0" indent="-317500" algn="l" rtl="0">
              <a:spcBef>
                <a:spcPts val="0"/>
              </a:spcBef>
              <a:spcAft>
                <a:spcPts val="0"/>
              </a:spcAft>
              <a:buSzPts val="1400"/>
              <a:buChar char="●"/>
            </a:pPr>
            <a:r>
              <a:rPr lang="en" dirty="0">
                <a:solidFill>
                  <a:schemeClr val="tx1"/>
                </a:solidFill>
              </a:rPr>
              <a:t>That Africans could mate with Orangutans</a:t>
            </a:r>
            <a:endParaRPr dirty="0">
              <a:solidFill>
                <a:schemeClr val="tx1"/>
              </a:solidFill>
            </a:endParaRPr>
          </a:p>
          <a:p>
            <a:pPr marL="457200" lvl="0" indent="-317500" algn="l" rtl="0">
              <a:spcBef>
                <a:spcPts val="0"/>
              </a:spcBef>
              <a:spcAft>
                <a:spcPts val="0"/>
              </a:spcAft>
              <a:buSzPts val="1400"/>
              <a:buChar char="●"/>
            </a:pPr>
            <a:r>
              <a:rPr lang="en" dirty="0">
                <a:solidFill>
                  <a:schemeClr val="tx1"/>
                </a:solidFill>
              </a:rPr>
              <a:t> Black African women as menstruating early, feeling less pain in childbirth</a:t>
            </a:r>
            <a:endParaRPr dirty="0">
              <a:solidFill>
                <a:schemeClr val="tx1"/>
              </a:solidFill>
            </a:endParaRPr>
          </a:p>
          <a:p>
            <a:pPr marL="457200" lvl="0" indent="-317500" algn="l" rtl="0">
              <a:spcBef>
                <a:spcPts val="0"/>
              </a:spcBef>
              <a:spcAft>
                <a:spcPts val="0"/>
              </a:spcAft>
              <a:buSzPts val="1400"/>
              <a:buChar char="●"/>
            </a:pPr>
            <a:r>
              <a:rPr lang="en" dirty="0">
                <a:solidFill>
                  <a:schemeClr val="tx1"/>
                </a:solidFill>
              </a:rPr>
              <a:t>These myths were built upon and disseminated; to reinforce the idea that slavery was acceptable  </a:t>
            </a:r>
            <a:endParaRPr dirty="0">
              <a:solidFill>
                <a:schemeClr val="tx1"/>
              </a:solidFill>
            </a:endParaRPr>
          </a:p>
        </p:txBody>
      </p:sp>
      <p:pic>
        <p:nvPicPr>
          <p:cNvPr id="2050" name="Picture 2" descr="Divided : Annabel Sowemimo : 9781788169202 : Blackwell's">
            <a:extLst>
              <a:ext uri="{FF2B5EF4-FFF2-40B4-BE49-F238E27FC236}">
                <a16:creationId xmlns:a16="http://schemas.microsoft.com/office/drawing/2014/main" id="{75C51216-AED2-F4ED-9204-6736D32B53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2991" y="1139491"/>
            <a:ext cx="2312094" cy="359461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2000" advTm="94105"/>
    </mc:Choice>
    <mc:Fallback xmlns="">
      <p:transition spd="slow" advTm="94105"/>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42"/>
          <p:cNvSpPr txBox="1">
            <a:spLocks noGrp="1"/>
          </p:cNvSpPr>
          <p:nvPr>
            <p:ph type="title"/>
          </p:nvPr>
        </p:nvSpPr>
        <p:spPr>
          <a:xfrm>
            <a:off x="628650" y="273844"/>
            <a:ext cx="7886700" cy="994200"/>
          </a:xfrm>
          <a:prstGeom prst="rect">
            <a:avLst/>
          </a:prstGeom>
        </p:spPr>
        <p:txBody>
          <a:bodyPr spcFirstLastPara="1" wrap="square" lIns="68575" tIns="34275" rIns="68575" bIns="34275" anchor="ctr" anchorCtr="0">
            <a:normAutofit/>
          </a:bodyPr>
          <a:lstStyle/>
          <a:p>
            <a:pPr marL="0" lvl="0" indent="0" algn="ctr" rtl="0">
              <a:spcBef>
                <a:spcPts val="0"/>
              </a:spcBef>
              <a:spcAft>
                <a:spcPts val="0"/>
              </a:spcAft>
              <a:buNone/>
            </a:pPr>
            <a:r>
              <a:rPr lang="en-GB"/>
              <a:t>The Human Zoo - As Propaganda</a:t>
            </a:r>
            <a:endParaRPr/>
          </a:p>
        </p:txBody>
      </p:sp>
      <p:sp>
        <p:nvSpPr>
          <p:cNvPr id="230" name="Google Shape;230;p42"/>
          <p:cNvSpPr txBox="1">
            <a:spLocks noGrp="1"/>
          </p:cNvSpPr>
          <p:nvPr>
            <p:ph type="body" idx="1"/>
          </p:nvPr>
        </p:nvSpPr>
        <p:spPr>
          <a:xfrm>
            <a:off x="628650" y="1369219"/>
            <a:ext cx="7886700" cy="3263400"/>
          </a:xfrm>
          <a:prstGeom prst="rect">
            <a:avLst/>
          </a:prstGeom>
        </p:spPr>
        <p:txBody>
          <a:bodyPr spcFirstLastPara="1" wrap="square" lIns="68575" tIns="34275" rIns="68575" bIns="34275" anchor="t" anchorCtr="0">
            <a:normAutofit/>
          </a:bodyPr>
          <a:lstStyle/>
          <a:p>
            <a:pPr marL="0" lvl="0" indent="0" algn="l" rtl="0">
              <a:spcBef>
                <a:spcPts val="800"/>
              </a:spcBef>
              <a:spcAft>
                <a:spcPts val="0"/>
              </a:spcAft>
              <a:buNone/>
            </a:pPr>
            <a:endParaRPr/>
          </a:p>
        </p:txBody>
      </p:sp>
      <p:pic>
        <p:nvPicPr>
          <p:cNvPr id="231" name="Google Shape;231;p42"/>
          <p:cNvPicPr preferRelativeResize="0"/>
          <p:nvPr/>
        </p:nvPicPr>
        <p:blipFill>
          <a:blip r:embed="rId3">
            <a:alphaModFix/>
          </a:blip>
          <a:stretch>
            <a:fillRect/>
          </a:stretch>
        </p:blipFill>
        <p:spPr>
          <a:xfrm>
            <a:off x="532525" y="1170000"/>
            <a:ext cx="4812675" cy="2306075"/>
          </a:xfrm>
          <a:prstGeom prst="rect">
            <a:avLst/>
          </a:prstGeom>
          <a:noFill/>
          <a:ln>
            <a:noFill/>
          </a:ln>
        </p:spPr>
      </p:pic>
      <p:pic>
        <p:nvPicPr>
          <p:cNvPr id="232" name="Google Shape;232;p42"/>
          <p:cNvPicPr preferRelativeResize="0"/>
          <p:nvPr/>
        </p:nvPicPr>
        <p:blipFill>
          <a:blip r:embed="rId4">
            <a:alphaModFix/>
          </a:blip>
          <a:stretch>
            <a:fillRect/>
          </a:stretch>
        </p:blipFill>
        <p:spPr>
          <a:xfrm>
            <a:off x="5647751" y="1089376"/>
            <a:ext cx="2706204" cy="382307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30"/>
          <p:cNvSpPr txBox="1">
            <a:spLocks noGrp="1"/>
          </p:cNvSpPr>
          <p:nvPr>
            <p:ph type="title"/>
          </p:nvPr>
        </p:nvSpPr>
        <p:spPr>
          <a:xfrm>
            <a:off x="1410911" y="144795"/>
            <a:ext cx="5915100" cy="745500"/>
          </a:xfrm>
          <a:prstGeom prst="rect">
            <a:avLst/>
          </a:prstGeom>
          <a:noFill/>
          <a:ln>
            <a:noFill/>
          </a:ln>
        </p:spPr>
        <p:txBody>
          <a:bodyPr spcFirstLastPara="1" wrap="square" lIns="68575" tIns="34275" rIns="68575" bIns="34275" anchor="ctr" anchorCtr="0">
            <a:noAutofit/>
          </a:bodyPr>
          <a:lstStyle/>
          <a:p>
            <a:pPr marL="0" lvl="0" indent="0" algn="ctr" rtl="0">
              <a:lnSpc>
                <a:spcPct val="90000"/>
              </a:lnSpc>
              <a:spcBef>
                <a:spcPts val="0"/>
              </a:spcBef>
              <a:spcAft>
                <a:spcPts val="0"/>
              </a:spcAft>
              <a:buClr>
                <a:schemeClr val="dk1"/>
              </a:buClr>
              <a:buSzPts val="3300"/>
              <a:buFont typeface="Calibri"/>
              <a:buNone/>
            </a:pPr>
            <a:r>
              <a:rPr lang="en" dirty="0"/>
              <a:t>Delta of Venus: </a:t>
            </a:r>
            <a:r>
              <a:rPr lang="en" dirty="0" err="1"/>
              <a:t>Saartjie</a:t>
            </a:r>
            <a:r>
              <a:rPr lang="en" dirty="0"/>
              <a:t> </a:t>
            </a:r>
            <a:r>
              <a:rPr lang="en" dirty="0" err="1"/>
              <a:t>Baartman</a:t>
            </a:r>
            <a:endParaRPr dirty="0"/>
          </a:p>
        </p:txBody>
      </p:sp>
      <p:pic>
        <p:nvPicPr>
          <p:cNvPr id="188" name="Google Shape;188;p30"/>
          <p:cNvPicPr preferRelativeResize="0">
            <a:picLocks noGrp="1"/>
          </p:cNvPicPr>
          <p:nvPr>
            <p:ph type="body" idx="1"/>
          </p:nvPr>
        </p:nvPicPr>
        <p:blipFill rotWithShape="1">
          <a:blip r:embed="rId3">
            <a:alphaModFix/>
          </a:blip>
          <a:srcRect/>
          <a:stretch/>
        </p:blipFill>
        <p:spPr>
          <a:xfrm>
            <a:off x="4465737" y="1121014"/>
            <a:ext cx="4342500" cy="3263400"/>
          </a:xfrm>
          <a:prstGeom prst="rect">
            <a:avLst/>
          </a:prstGeom>
          <a:noFill/>
          <a:ln>
            <a:noFill/>
          </a:ln>
        </p:spPr>
      </p:pic>
      <p:sp>
        <p:nvSpPr>
          <p:cNvPr id="189" name="Google Shape;189;p30"/>
          <p:cNvSpPr txBox="1">
            <a:spLocks noGrp="1"/>
          </p:cNvSpPr>
          <p:nvPr>
            <p:ph type="ftr" idx="11"/>
          </p:nvPr>
        </p:nvSpPr>
        <p:spPr>
          <a:xfrm>
            <a:off x="2271713" y="3575447"/>
            <a:ext cx="2314500" cy="205500"/>
          </a:xfrm>
          <a:prstGeom prst="rect">
            <a:avLst/>
          </a:prstGeom>
          <a:noFill/>
          <a:ln>
            <a:noFill/>
          </a:ln>
        </p:spPr>
        <p:txBody>
          <a:bodyPr spcFirstLastPara="1" wrap="square" lIns="68575" tIns="34275" rIns="68575" bIns="34275" anchor="ctr" anchorCtr="0">
            <a:noAutofit/>
          </a:bodyPr>
          <a:lstStyle/>
          <a:p>
            <a:pPr marL="0" lvl="0" indent="0" algn="ctr" rtl="0">
              <a:spcBef>
                <a:spcPts val="0"/>
              </a:spcBef>
              <a:spcAft>
                <a:spcPts val="0"/>
              </a:spcAft>
              <a:buNone/>
            </a:pPr>
            <a:r>
              <a:rPr lang="en"/>
              <a:t>Decolonising Contraception</a:t>
            </a:r>
            <a:endParaRPr/>
          </a:p>
        </p:txBody>
      </p:sp>
      <p:sp>
        <p:nvSpPr>
          <p:cNvPr id="190" name="Google Shape;190;p30"/>
          <p:cNvSpPr txBox="1"/>
          <p:nvPr/>
        </p:nvSpPr>
        <p:spPr>
          <a:xfrm>
            <a:off x="315468" y="1268016"/>
            <a:ext cx="3857400" cy="3116400"/>
          </a:xfrm>
          <a:prstGeom prst="rect">
            <a:avLst/>
          </a:prstGeom>
          <a:noFill/>
          <a:ln>
            <a:noFill/>
          </a:ln>
        </p:spPr>
        <p:txBody>
          <a:bodyPr spcFirstLastPara="1" wrap="square" lIns="68575" tIns="34275" rIns="68575" bIns="34275" anchor="t" anchorCtr="0">
            <a:noAutofit/>
          </a:bodyPr>
          <a:lstStyle/>
          <a:p>
            <a:pPr marL="215900" marR="0" lvl="0" indent="-215900" algn="l" rtl="0">
              <a:spcBef>
                <a:spcPts val="0"/>
              </a:spcBef>
              <a:spcAft>
                <a:spcPts val="0"/>
              </a:spcAft>
              <a:buClr>
                <a:schemeClr val="dk1"/>
              </a:buClr>
              <a:buSzPts val="1800"/>
              <a:buFont typeface="Arial"/>
              <a:buChar char="•"/>
            </a:pPr>
            <a:r>
              <a:rPr lang="en" sz="1800" dirty="0">
                <a:solidFill>
                  <a:schemeClr val="dk1"/>
                </a:solidFill>
                <a:latin typeface="Calibri"/>
                <a:ea typeface="Calibri"/>
                <a:cs typeface="Calibri"/>
                <a:sym typeface="Calibri"/>
              </a:rPr>
              <a:t>Part of the Khoi Tribe</a:t>
            </a:r>
            <a:endParaRPr sz="1100" dirty="0"/>
          </a:p>
          <a:p>
            <a:pPr marL="215900" marR="0" lvl="0" indent="-215900" algn="l" rtl="0">
              <a:spcBef>
                <a:spcPts val="0"/>
              </a:spcBef>
              <a:spcAft>
                <a:spcPts val="0"/>
              </a:spcAft>
              <a:buClr>
                <a:schemeClr val="dk1"/>
              </a:buClr>
              <a:buSzPts val="1800"/>
              <a:buFont typeface="Arial"/>
              <a:buChar char="•"/>
            </a:pPr>
            <a:r>
              <a:rPr lang="en" sz="1800" dirty="0">
                <a:solidFill>
                  <a:schemeClr val="dk1"/>
                </a:solidFill>
                <a:latin typeface="Calibri"/>
                <a:ea typeface="Calibri"/>
                <a:cs typeface="Calibri"/>
                <a:sym typeface="Calibri"/>
              </a:rPr>
              <a:t>Considered the missing ethnic link between human and the ape species</a:t>
            </a:r>
            <a:endParaRPr sz="1100" dirty="0"/>
          </a:p>
          <a:p>
            <a:pPr marL="215900" marR="0" lvl="0" indent="-215900" algn="l" rtl="0">
              <a:spcBef>
                <a:spcPts val="0"/>
              </a:spcBef>
              <a:spcAft>
                <a:spcPts val="0"/>
              </a:spcAft>
              <a:buClr>
                <a:schemeClr val="dk1"/>
              </a:buClr>
              <a:buSzPts val="1800"/>
              <a:buFont typeface="Arial"/>
              <a:buChar char="•"/>
            </a:pPr>
            <a:r>
              <a:rPr lang="en" sz="1800" dirty="0">
                <a:solidFill>
                  <a:schemeClr val="dk1"/>
                </a:solidFill>
                <a:latin typeface="Calibri"/>
                <a:ea typeface="Calibri"/>
                <a:cs typeface="Calibri"/>
                <a:sym typeface="Calibri"/>
              </a:rPr>
              <a:t>She was taken across Europe to exhibited</a:t>
            </a:r>
            <a:endParaRPr sz="1100" dirty="0"/>
          </a:p>
          <a:p>
            <a:pPr marL="215900" marR="0" lvl="0" indent="-215900" algn="l" rtl="0">
              <a:spcBef>
                <a:spcPts val="0"/>
              </a:spcBef>
              <a:spcAft>
                <a:spcPts val="0"/>
              </a:spcAft>
              <a:buClr>
                <a:schemeClr val="dk1"/>
              </a:buClr>
              <a:buSzPts val="1800"/>
              <a:buFont typeface="Arial"/>
              <a:buChar char="•"/>
            </a:pPr>
            <a:r>
              <a:rPr lang="en" sz="1800" dirty="0">
                <a:solidFill>
                  <a:schemeClr val="dk1"/>
                </a:solidFill>
                <a:latin typeface="Calibri"/>
                <a:ea typeface="Calibri"/>
                <a:cs typeface="Calibri"/>
                <a:sym typeface="Calibri"/>
              </a:rPr>
              <a:t>Suffered rape and regular intimate physical examinations</a:t>
            </a:r>
            <a:endParaRPr sz="1800" dirty="0">
              <a:solidFill>
                <a:schemeClr val="dk1"/>
              </a:solidFill>
              <a:latin typeface="Calibri"/>
              <a:ea typeface="Calibri"/>
              <a:cs typeface="Calibri"/>
              <a:sym typeface="Calibri"/>
            </a:endParaRPr>
          </a:p>
          <a:p>
            <a:pPr marL="215900" marR="0" lvl="0" indent="-215900" algn="l" rtl="0">
              <a:spcBef>
                <a:spcPts val="0"/>
              </a:spcBef>
              <a:spcAft>
                <a:spcPts val="0"/>
              </a:spcAft>
              <a:buClr>
                <a:schemeClr val="dk1"/>
              </a:buClr>
              <a:buSzPts val="1800"/>
              <a:buFont typeface="Arial"/>
              <a:buChar char="•"/>
            </a:pPr>
            <a:r>
              <a:rPr lang="en" sz="1800" dirty="0">
                <a:solidFill>
                  <a:schemeClr val="dk1"/>
                </a:solidFill>
                <a:latin typeface="Calibri"/>
                <a:ea typeface="Calibri"/>
                <a:cs typeface="Calibri"/>
                <a:sym typeface="Calibri"/>
              </a:rPr>
              <a:t>On her death in 1817 she was dissected by George Cuvier, a French zoologist – her brain, genitals were placed in glass jars stored in </a:t>
            </a:r>
            <a:r>
              <a:rPr lang="en" sz="1800" dirty="0" err="1">
                <a:solidFill>
                  <a:schemeClr val="dk1"/>
                </a:solidFill>
                <a:latin typeface="Calibri"/>
                <a:ea typeface="Calibri"/>
                <a:cs typeface="Calibri"/>
                <a:sym typeface="Calibri"/>
              </a:rPr>
              <a:t>parisian</a:t>
            </a:r>
            <a:r>
              <a:rPr lang="en" sz="1800" dirty="0">
                <a:solidFill>
                  <a:schemeClr val="dk1"/>
                </a:solidFill>
                <a:latin typeface="Calibri"/>
                <a:ea typeface="Calibri"/>
                <a:cs typeface="Calibri"/>
                <a:sym typeface="Calibri"/>
              </a:rPr>
              <a:t> museum until 1976</a:t>
            </a:r>
            <a:endParaRPr sz="1800" dirty="0">
              <a:solidFill>
                <a:schemeClr val="dk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slow" p14:dur="2000" advTm="157455"/>
    </mc:Choice>
    <mc:Fallback xmlns="">
      <p:transition spd="slow" advTm="157455"/>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39"/>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SzPts val="990"/>
              <a:buNone/>
            </a:pPr>
            <a:r>
              <a:rPr lang="en-GB" sz="2980" dirty="0"/>
              <a:t>How has colonial race science shaped our ideas of race and health today…</a:t>
            </a:r>
            <a:endParaRPr sz="298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43"/>
          <p:cNvSpPr txBox="1">
            <a:spLocks noGrp="1"/>
          </p:cNvSpPr>
          <p:nvPr>
            <p:ph type="title"/>
          </p:nvPr>
        </p:nvSpPr>
        <p:spPr>
          <a:xfrm>
            <a:off x="628650" y="273844"/>
            <a:ext cx="7886700" cy="994200"/>
          </a:xfrm>
          <a:prstGeom prst="rect">
            <a:avLst/>
          </a:prstGeom>
        </p:spPr>
        <p:txBody>
          <a:bodyPr spcFirstLastPara="1" wrap="square" lIns="68575" tIns="34275" rIns="68575" bIns="34275" anchor="ctr" anchorCtr="0">
            <a:normAutofit/>
          </a:bodyPr>
          <a:lstStyle/>
          <a:p>
            <a:pPr marL="0" lvl="0" indent="0" algn="ctr" rtl="0">
              <a:spcBef>
                <a:spcPts val="0"/>
              </a:spcBef>
              <a:spcAft>
                <a:spcPts val="0"/>
              </a:spcAft>
              <a:buNone/>
            </a:pPr>
            <a:r>
              <a:rPr lang="en-GB"/>
              <a:t>White Supremacy is central to our current scientific model</a:t>
            </a:r>
            <a:endParaRPr/>
          </a:p>
        </p:txBody>
      </p:sp>
      <p:sp>
        <p:nvSpPr>
          <p:cNvPr id="238" name="Google Shape;238;p43"/>
          <p:cNvSpPr txBox="1">
            <a:spLocks noGrp="1"/>
          </p:cNvSpPr>
          <p:nvPr>
            <p:ph type="body" idx="1"/>
          </p:nvPr>
        </p:nvSpPr>
        <p:spPr>
          <a:xfrm>
            <a:off x="628650" y="1369219"/>
            <a:ext cx="7886700" cy="3263400"/>
          </a:xfrm>
          <a:prstGeom prst="rect">
            <a:avLst/>
          </a:prstGeom>
          <a:ln w="9525" cap="flat" cmpd="sng">
            <a:solidFill>
              <a:schemeClr val="dk1"/>
            </a:solidFill>
            <a:prstDash val="solid"/>
            <a:round/>
            <a:headEnd type="none" w="sm" len="sm"/>
            <a:tailEnd type="none" w="sm" len="sm"/>
          </a:ln>
        </p:spPr>
        <p:txBody>
          <a:bodyPr spcFirstLastPara="1" wrap="square" lIns="68575" tIns="34275" rIns="68575" bIns="34275" anchor="t" anchorCtr="0">
            <a:normAutofit/>
          </a:bodyPr>
          <a:lstStyle/>
          <a:p>
            <a:pPr marL="0" lvl="0" indent="0" algn="l" rtl="0">
              <a:lnSpc>
                <a:spcPct val="115000"/>
              </a:lnSpc>
              <a:spcBef>
                <a:spcPts val="0"/>
              </a:spcBef>
              <a:spcAft>
                <a:spcPts val="0"/>
              </a:spcAft>
              <a:buNone/>
            </a:pPr>
            <a:r>
              <a:rPr lang="en-GB" sz="2000">
                <a:solidFill>
                  <a:schemeClr val="dk1"/>
                </a:solidFill>
              </a:rPr>
              <a:t>White supremacy -  ‘the belief that the white race is inherently superior to other races and that white people should have control over people of other races’ and as ‘the social, economic, and political systems that collectively enable white people to maintain power over people of other races.’ </a:t>
            </a:r>
            <a:endParaRPr sz="2000">
              <a:solidFill>
                <a:schemeClr val="dk1"/>
              </a:solidFill>
            </a:endParaRPr>
          </a:p>
          <a:p>
            <a:pPr marL="0" lvl="0" indent="0" algn="l" rtl="0">
              <a:lnSpc>
                <a:spcPct val="115000"/>
              </a:lnSpc>
              <a:spcBef>
                <a:spcPts val="800"/>
              </a:spcBef>
              <a:spcAft>
                <a:spcPts val="0"/>
              </a:spcAft>
              <a:buNone/>
            </a:pPr>
            <a:endParaRPr sz="2000">
              <a:solidFill>
                <a:schemeClr val="dk1"/>
              </a:solidFill>
            </a:endParaRPr>
          </a:p>
          <a:p>
            <a:pPr marL="457200" lvl="0" indent="-355600" algn="l" rtl="0">
              <a:lnSpc>
                <a:spcPct val="115000"/>
              </a:lnSpc>
              <a:spcBef>
                <a:spcPts val="800"/>
              </a:spcBef>
              <a:spcAft>
                <a:spcPts val="0"/>
              </a:spcAft>
              <a:buSzPts val="2000"/>
              <a:buChar char="-"/>
            </a:pPr>
            <a:r>
              <a:rPr lang="en-GB" sz="2000">
                <a:solidFill>
                  <a:schemeClr val="dk1"/>
                </a:solidFill>
              </a:rPr>
              <a:t> Merriam Webster dictionary definition </a:t>
            </a:r>
            <a:endParaRPr sz="2000">
              <a:solidFill>
                <a:schemeClr val="dk1"/>
              </a:solidFill>
            </a:endParaRPr>
          </a:p>
          <a:p>
            <a:pPr marL="0" lvl="0" indent="0" algn="l" rtl="0">
              <a:spcBef>
                <a:spcPts val="800"/>
              </a:spcBef>
              <a:spcAft>
                <a:spcPts val="0"/>
              </a:spcAft>
              <a:buNone/>
            </a:pP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49A49B-0DCD-5B01-174C-926A853A3DDA}"/>
              </a:ext>
            </a:extLst>
          </p:cNvPr>
          <p:cNvSpPr>
            <a:spLocks noGrp="1"/>
          </p:cNvSpPr>
          <p:nvPr>
            <p:ph type="title"/>
          </p:nvPr>
        </p:nvSpPr>
        <p:spPr>
          <a:xfrm>
            <a:off x="421428" y="0"/>
            <a:ext cx="8520600" cy="841800"/>
          </a:xfrm>
        </p:spPr>
        <p:txBody>
          <a:bodyPr/>
          <a:lstStyle/>
          <a:p>
            <a:r>
              <a:rPr lang="en-US" dirty="0"/>
              <a:t>Dr Annabel </a:t>
            </a:r>
            <a:r>
              <a:rPr lang="en-US" dirty="0" err="1"/>
              <a:t>Sowemimo</a:t>
            </a:r>
            <a:endParaRPr lang="en-US" dirty="0"/>
          </a:p>
        </p:txBody>
      </p:sp>
      <p:pic>
        <p:nvPicPr>
          <p:cNvPr id="3" name="Picture 2" descr="A picture containing human face, person, smile, clothing&#10;&#10;Description automatically generated">
            <a:extLst>
              <a:ext uri="{FF2B5EF4-FFF2-40B4-BE49-F238E27FC236}">
                <a16:creationId xmlns:a16="http://schemas.microsoft.com/office/drawing/2014/main" id="{9C710C8D-24E5-C5FA-B1EB-29C06CB5DB3B}"/>
              </a:ext>
            </a:extLst>
          </p:cNvPr>
          <p:cNvPicPr>
            <a:picLocks noChangeAspect="1"/>
          </p:cNvPicPr>
          <p:nvPr/>
        </p:nvPicPr>
        <p:blipFill>
          <a:blip r:embed="rId2"/>
          <a:stretch>
            <a:fillRect/>
          </a:stretch>
        </p:blipFill>
        <p:spPr>
          <a:xfrm>
            <a:off x="1031682" y="992941"/>
            <a:ext cx="2755711" cy="3157617"/>
          </a:xfrm>
          <a:prstGeom prst="rect">
            <a:avLst/>
          </a:prstGeom>
        </p:spPr>
      </p:pic>
      <p:sp>
        <p:nvSpPr>
          <p:cNvPr id="5" name="TextBox 4">
            <a:extLst>
              <a:ext uri="{FF2B5EF4-FFF2-40B4-BE49-F238E27FC236}">
                <a16:creationId xmlns:a16="http://schemas.microsoft.com/office/drawing/2014/main" id="{3BBE1956-2478-DD5F-1456-6CABF02C714C}"/>
              </a:ext>
            </a:extLst>
          </p:cNvPr>
          <p:cNvSpPr txBox="1"/>
          <p:nvPr/>
        </p:nvSpPr>
        <p:spPr>
          <a:xfrm>
            <a:off x="4144765" y="1176496"/>
            <a:ext cx="4485566" cy="2790508"/>
          </a:xfrm>
          <a:prstGeom prst="rect">
            <a:avLst/>
          </a:prstGeom>
          <a:noFill/>
        </p:spPr>
        <p:txBody>
          <a:bodyPr wrap="square">
            <a:spAutoFit/>
          </a:bodyPr>
          <a:lstStyle/>
          <a:p>
            <a:pPr marL="279400" indent="-285750">
              <a:lnSpc>
                <a:spcPct val="90000"/>
              </a:lnSpc>
              <a:buClr>
                <a:schemeClr val="dk1"/>
              </a:buClr>
              <a:buSzPts val="2300"/>
              <a:buFont typeface="Arial" panose="020B0604020202020204" pitchFamily="34" charset="0"/>
              <a:buChar char="•"/>
            </a:pPr>
            <a:r>
              <a:rPr lang="en-GB" sz="1800" dirty="0">
                <a:solidFill>
                  <a:schemeClr val="tx1"/>
                </a:solidFill>
              </a:rPr>
              <a:t>Author of Divided: Racism, Medicine and Decolonising Healthcare</a:t>
            </a:r>
          </a:p>
          <a:p>
            <a:pPr marL="279400" indent="-285750">
              <a:lnSpc>
                <a:spcPct val="90000"/>
              </a:lnSpc>
              <a:buClr>
                <a:schemeClr val="dk1"/>
              </a:buClr>
              <a:buSzPts val="2300"/>
              <a:buFont typeface="Arial" panose="020B0604020202020204" pitchFamily="34" charset="0"/>
              <a:buChar char="•"/>
            </a:pPr>
            <a:r>
              <a:rPr lang="en-GB" sz="1800" dirty="0">
                <a:solidFill>
                  <a:schemeClr val="tx1"/>
                </a:solidFill>
              </a:rPr>
              <a:t>Community Sexual &amp; Reproductive Health Consultant in the NHS</a:t>
            </a:r>
          </a:p>
          <a:p>
            <a:pPr marL="279400" lvl="0" indent="-285750" algn="l" rtl="0">
              <a:lnSpc>
                <a:spcPct val="90000"/>
              </a:lnSpc>
              <a:spcBef>
                <a:spcPts val="0"/>
              </a:spcBef>
              <a:spcAft>
                <a:spcPts val="0"/>
              </a:spcAft>
              <a:buClr>
                <a:schemeClr val="dk1"/>
              </a:buClr>
              <a:buSzPts val="2300"/>
              <a:buFont typeface="Arial" panose="020B0604020202020204" pitchFamily="34" charset="0"/>
              <a:buChar char="•"/>
            </a:pPr>
            <a:r>
              <a:rPr lang="en-GB" sz="1800" dirty="0">
                <a:solidFill>
                  <a:schemeClr val="tx1"/>
                </a:solidFill>
              </a:rPr>
              <a:t>Founder of Reproductive Justice Initiative Charity (formerly Decolonising Contraception)</a:t>
            </a:r>
          </a:p>
          <a:p>
            <a:pPr marL="279400" lvl="0" indent="-285750" algn="l" rtl="0">
              <a:lnSpc>
                <a:spcPct val="90000"/>
              </a:lnSpc>
              <a:spcBef>
                <a:spcPts val="800"/>
              </a:spcBef>
              <a:spcAft>
                <a:spcPts val="0"/>
              </a:spcAft>
              <a:buClr>
                <a:schemeClr val="dk1"/>
              </a:buClr>
              <a:buSzPts val="2300"/>
              <a:buFont typeface="Arial" panose="020B0604020202020204" pitchFamily="34" charset="0"/>
              <a:buChar char="•"/>
            </a:pPr>
            <a:r>
              <a:rPr lang="en-GB" sz="1800" dirty="0" err="1">
                <a:solidFill>
                  <a:schemeClr val="tx1"/>
                </a:solidFill>
              </a:rPr>
              <a:t>Phd</a:t>
            </a:r>
            <a:r>
              <a:rPr lang="en-GB" sz="1800" dirty="0">
                <a:solidFill>
                  <a:schemeClr val="tx1"/>
                </a:solidFill>
              </a:rPr>
              <a:t> Candidate at KCL, Harold Moody Scholar </a:t>
            </a:r>
          </a:p>
          <a:p>
            <a:pPr marL="279400" lvl="0" indent="-285750" algn="l" rtl="0">
              <a:lnSpc>
                <a:spcPct val="90000"/>
              </a:lnSpc>
              <a:spcBef>
                <a:spcPts val="800"/>
              </a:spcBef>
              <a:spcAft>
                <a:spcPts val="0"/>
              </a:spcAft>
              <a:buClr>
                <a:schemeClr val="dk1"/>
              </a:buClr>
              <a:buSzPts val="2300"/>
              <a:buFont typeface="Arial" panose="020B0604020202020204" pitchFamily="34" charset="0"/>
              <a:buChar char="•"/>
            </a:pPr>
            <a:r>
              <a:rPr lang="en-GB" sz="1800" dirty="0">
                <a:solidFill>
                  <a:schemeClr val="tx1"/>
                </a:solidFill>
              </a:rPr>
              <a:t>Freelance writer</a:t>
            </a:r>
          </a:p>
        </p:txBody>
      </p:sp>
    </p:spTree>
    <p:extLst>
      <p:ext uri="{BB962C8B-B14F-4D97-AF65-F5344CB8AC3E}">
        <p14:creationId xmlns:p14="http://schemas.microsoft.com/office/powerpoint/2010/main" val="11089623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p44"/>
          <p:cNvSpPr txBox="1">
            <a:spLocks noGrp="1"/>
          </p:cNvSpPr>
          <p:nvPr>
            <p:ph type="title"/>
          </p:nvPr>
        </p:nvSpPr>
        <p:spPr>
          <a:xfrm>
            <a:off x="628650" y="273844"/>
            <a:ext cx="78867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endParaRPr/>
          </a:p>
        </p:txBody>
      </p:sp>
      <p:sp>
        <p:nvSpPr>
          <p:cNvPr id="244" name="Google Shape;244;p44"/>
          <p:cNvSpPr txBox="1">
            <a:spLocks noGrp="1"/>
          </p:cNvSpPr>
          <p:nvPr>
            <p:ph type="body" idx="1"/>
          </p:nvPr>
        </p:nvSpPr>
        <p:spPr>
          <a:xfrm>
            <a:off x="628650" y="1369219"/>
            <a:ext cx="7886700" cy="3263400"/>
          </a:xfrm>
          <a:prstGeom prst="rect">
            <a:avLst/>
          </a:prstGeom>
        </p:spPr>
        <p:txBody>
          <a:bodyPr spcFirstLastPara="1" wrap="square" lIns="68575" tIns="34275" rIns="68575" bIns="34275" anchor="t" anchorCtr="0">
            <a:normAutofit/>
          </a:bodyPr>
          <a:lstStyle/>
          <a:p>
            <a:pPr marL="0" lvl="0" indent="0" algn="l" rtl="0">
              <a:spcBef>
                <a:spcPts val="800"/>
              </a:spcBef>
              <a:spcAft>
                <a:spcPts val="0"/>
              </a:spcAft>
              <a:buNone/>
            </a:pPr>
            <a:endParaRPr/>
          </a:p>
        </p:txBody>
      </p:sp>
      <p:pic>
        <p:nvPicPr>
          <p:cNvPr id="245" name="Google Shape;245;p44"/>
          <p:cNvPicPr preferRelativeResize="0"/>
          <p:nvPr/>
        </p:nvPicPr>
        <p:blipFill>
          <a:blip r:embed="rId3">
            <a:alphaModFix/>
          </a:blip>
          <a:stretch>
            <a:fillRect/>
          </a:stretch>
        </p:blipFill>
        <p:spPr>
          <a:xfrm>
            <a:off x="960100" y="1123500"/>
            <a:ext cx="7415050" cy="28965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pic>
        <p:nvPicPr>
          <p:cNvPr id="251" name="Google Shape;251;p45"/>
          <p:cNvPicPr preferRelativeResize="0"/>
          <p:nvPr/>
        </p:nvPicPr>
        <p:blipFill rotWithShape="1">
          <a:blip r:embed="rId3">
            <a:alphaModFix/>
          </a:blip>
          <a:srcRect/>
          <a:stretch/>
        </p:blipFill>
        <p:spPr>
          <a:xfrm>
            <a:off x="290175" y="115900"/>
            <a:ext cx="2753250" cy="4960349"/>
          </a:xfrm>
          <a:prstGeom prst="rect">
            <a:avLst/>
          </a:prstGeom>
          <a:noFill/>
          <a:ln>
            <a:noFill/>
          </a:ln>
        </p:spPr>
      </p:pic>
      <p:sp>
        <p:nvSpPr>
          <p:cNvPr id="252" name="Google Shape;252;p45"/>
          <p:cNvSpPr txBox="1"/>
          <p:nvPr/>
        </p:nvSpPr>
        <p:spPr>
          <a:xfrm>
            <a:off x="3921763" y="2056375"/>
            <a:ext cx="4656900" cy="790200"/>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None/>
            </a:pPr>
            <a:r>
              <a:rPr lang="en-GB" sz="4500" dirty="0">
                <a:solidFill>
                  <a:srgbClr val="F3F3F3"/>
                </a:solidFill>
              </a:rPr>
              <a:t>Just tick a box?</a:t>
            </a:r>
            <a:endParaRPr sz="4500" b="0" i="0" u="none" strike="noStrike" cap="none" dirty="0">
              <a:solidFill>
                <a:srgbClr val="F3F3F3"/>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1AE428-99D8-ABB2-3BC1-FEB2BBED6D4E}"/>
              </a:ext>
            </a:extLst>
          </p:cNvPr>
          <p:cNvSpPr>
            <a:spLocks noGrp="1"/>
          </p:cNvSpPr>
          <p:nvPr>
            <p:ph type="title"/>
          </p:nvPr>
        </p:nvSpPr>
        <p:spPr>
          <a:xfrm>
            <a:off x="628650" y="273844"/>
            <a:ext cx="7886700" cy="878300"/>
          </a:xfrm>
        </p:spPr>
        <p:txBody>
          <a:bodyPr/>
          <a:lstStyle/>
          <a:p>
            <a:pPr algn="ctr"/>
            <a:r>
              <a:rPr lang="en-US" dirty="0"/>
              <a:t>Race as modifiable</a:t>
            </a:r>
          </a:p>
        </p:txBody>
      </p:sp>
      <p:sp>
        <p:nvSpPr>
          <p:cNvPr id="3" name="Text Placeholder 2">
            <a:extLst>
              <a:ext uri="{FF2B5EF4-FFF2-40B4-BE49-F238E27FC236}">
                <a16:creationId xmlns:a16="http://schemas.microsoft.com/office/drawing/2014/main" id="{8EDE6BB1-AF9D-878A-660B-E8D6A0816807}"/>
              </a:ext>
            </a:extLst>
          </p:cNvPr>
          <p:cNvSpPr>
            <a:spLocks noGrp="1"/>
          </p:cNvSpPr>
          <p:nvPr>
            <p:ph type="body" idx="1"/>
          </p:nvPr>
        </p:nvSpPr>
        <p:spPr/>
        <p:txBody>
          <a:bodyPr/>
          <a:lstStyle/>
          <a:p>
            <a:pPr marL="139700" indent="0">
              <a:buNone/>
            </a:pPr>
            <a:r>
              <a:rPr lang="en-US" sz="2800" dirty="0">
                <a:solidFill>
                  <a:schemeClr val="tx1"/>
                </a:solidFill>
              </a:rPr>
              <a:t>“Moving forward requires rejecting the scientific fallacy that race and ethnicity are static, non ­modifiable risk factors…”</a:t>
            </a:r>
          </a:p>
          <a:p>
            <a:pPr marL="139700" indent="0">
              <a:buNone/>
            </a:pPr>
            <a:endParaRPr lang="en-US" dirty="0"/>
          </a:p>
          <a:p>
            <a:pPr marL="139700" indent="0">
              <a:buNone/>
            </a:pPr>
            <a:r>
              <a:rPr lang="en-US" sz="1200" dirty="0"/>
              <a:t>-   </a:t>
            </a:r>
            <a:r>
              <a:rPr lang="en-US" sz="1200" dirty="0" err="1"/>
              <a:t>Selvarajah</a:t>
            </a:r>
            <a:r>
              <a:rPr lang="en-US" sz="1200" dirty="0"/>
              <a:t>, </a:t>
            </a:r>
            <a:r>
              <a:rPr lang="en-US" sz="1200" dirty="0" err="1"/>
              <a:t>Sujitha</a:t>
            </a:r>
            <a:r>
              <a:rPr lang="en-US" sz="1200" dirty="0"/>
              <a:t> et al., (2022). Racism, xenophobia, and discrimination mapping pathways to health outcomes. The Lancet vol 400 issue 10368 p2109-2124 https://</a:t>
            </a:r>
            <a:r>
              <a:rPr lang="en-US" sz="1200" dirty="0" err="1"/>
              <a:t>doi.org</a:t>
            </a:r>
            <a:r>
              <a:rPr lang="en-US" sz="1200" dirty="0"/>
              <a:t>/10.1016/S0140-6736(22)02484-9</a:t>
            </a:r>
          </a:p>
        </p:txBody>
      </p:sp>
    </p:spTree>
    <p:extLst>
      <p:ext uri="{BB962C8B-B14F-4D97-AF65-F5344CB8AC3E}">
        <p14:creationId xmlns:p14="http://schemas.microsoft.com/office/powerpoint/2010/main" val="35726278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Google Shape;305;p52"/>
          <p:cNvSpPr txBox="1">
            <a:spLocks noGrp="1"/>
          </p:cNvSpPr>
          <p:nvPr>
            <p:ph type="title"/>
          </p:nvPr>
        </p:nvSpPr>
        <p:spPr>
          <a:xfrm>
            <a:off x="1975325" y="2071949"/>
            <a:ext cx="5011500" cy="778800"/>
          </a:xfrm>
          <a:prstGeom prst="rect">
            <a:avLst/>
          </a:prstGeom>
        </p:spPr>
        <p:txBody>
          <a:bodyPr spcFirstLastPara="1" wrap="square" lIns="68575" tIns="34275" rIns="68575" bIns="34275" anchor="ctr" anchorCtr="0">
            <a:normAutofit/>
          </a:bodyPr>
          <a:lstStyle/>
          <a:p>
            <a:pPr marL="0" lvl="0" indent="0" algn="ctr" rtl="0">
              <a:spcBef>
                <a:spcPts val="0"/>
              </a:spcBef>
              <a:spcAft>
                <a:spcPts val="0"/>
              </a:spcAft>
              <a:buNone/>
            </a:pPr>
            <a:r>
              <a:rPr lang="en-GB"/>
              <a:t>Racialised Management</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Google Shape;310;p53"/>
          <p:cNvSpPr txBox="1">
            <a:spLocks noGrp="1"/>
          </p:cNvSpPr>
          <p:nvPr>
            <p:ph type="title"/>
          </p:nvPr>
        </p:nvSpPr>
        <p:spPr>
          <a:xfrm>
            <a:off x="628650" y="273844"/>
            <a:ext cx="78867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endParaRPr/>
          </a:p>
        </p:txBody>
      </p:sp>
      <p:sp>
        <p:nvSpPr>
          <p:cNvPr id="311" name="Google Shape;311;p53"/>
          <p:cNvSpPr txBox="1">
            <a:spLocks noGrp="1"/>
          </p:cNvSpPr>
          <p:nvPr>
            <p:ph type="body" idx="1"/>
          </p:nvPr>
        </p:nvSpPr>
        <p:spPr>
          <a:xfrm>
            <a:off x="628650" y="1369219"/>
            <a:ext cx="7886700" cy="3263400"/>
          </a:xfrm>
          <a:prstGeom prst="rect">
            <a:avLst/>
          </a:prstGeom>
        </p:spPr>
        <p:txBody>
          <a:bodyPr spcFirstLastPara="1" wrap="square" lIns="68575" tIns="34275" rIns="68575" bIns="34275" anchor="t" anchorCtr="0">
            <a:normAutofit/>
          </a:bodyPr>
          <a:lstStyle/>
          <a:p>
            <a:pPr marL="0" lvl="0" indent="0" algn="l" rtl="0">
              <a:spcBef>
                <a:spcPts val="800"/>
              </a:spcBef>
              <a:spcAft>
                <a:spcPts val="0"/>
              </a:spcAft>
              <a:buNone/>
            </a:pPr>
            <a:endParaRPr/>
          </a:p>
        </p:txBody>
      </p:sp>
      <p:pic>
        <p:nvPicPr>
          <p:cNvPr id="312" name="Google Shape;312;p53"/>
          <p:cNvPicPr preferRelativeResize="0"/>
          <p:nvPr/>
        </p:nvPicPr>
        <p:blipFill>
          <a:blip r:embed="rId3">
            <a:alphaModFix/>
          </a:blip>
          <a:stretch>
            <a:fillRect/>
          </a:stretch>
        </p:blipFill>
        <p:spPr>
          <a:xfrm>
            <a:off x="698250" y="643401"/>
            <a:ext cx="7621225" cy="3989226"/>
          </a:xfrm>
          <a:prstGeom prst="rect">
            <a:avLst/>
          </a:prstGeom>
          <a:noFill/>
          <a:ln w="9525" cap="flat" cmpd="sng">
            <a:solidFill>
              <a:srgbClr val="FF0000"/>
            </a:solidFill>
            <a:prstDash val="solid"/>
            <a:round/>
            <a:headEnd type="none" w="sm" len="sm"/>
            <a:tailEnd type="none" w="sm" len="sm"/>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Google Shape;317;p54"/>
          <p:cNvSpPr txBox="1">
            <a:spLocks noGrp="1"/>
          </p:cNvSpPr>
          <p:nvPr>
            <p:ph type="title"/>
          </p:nvPr>
        </p:nvSpPr>
        <p:spPr>
          <a:xfrm>
            <a:off x="628650" y="273844"/>
            <a:ext cx="7886700" cy="994200"/>
          </a:xfrm>
          <a:prstGeom prst="rect">
            <a:avLst/>
          </a:prstGeom>
        </p:spPr>
        <p:txBody>
          <a:bodyPr spcFirstLastPara="1" wrap="square" lIns="68575" tIns="34275" rIns="68575" bIns="34275" anchor="ctr" anchorCtr="0">
            <a:normAutofit/>
          </a:bodyPr>
          <a:lstStyle/>
          <a:p>
            <a:pPr marL="0" lvl="0" indent="0" algn="ctr" rtl="0">
              <a:spcBef>
                <a:spcPts val="0"/>
              </a:spcBef>
              <a:spcAft>
                <a:spcPts val="0"/>
              </a:spcAft>
              <a:buNone/>
            </a:pPr>
            <a:r>
              <a:rPr lang="en-GB"/>
              <a:t>Bidil - The first “Black” specific medication </a:t>
            </a:r>
            <a:endParaRPr/>
          </a:p>
        </p:txBody>
      </p:sp>
      <p:sp>
        <p:nvSpPr>
          <p:cNvPr id="318" name="Google Shape;318;p54"/>
          <p:cNvSpPr txBox="1">
            <a:spLocks noGrp="1"/>
          </p:cNvSpPr>
          <p:nvPr>
            <p:ph type="body" idx="1"/>
          </p:nvPr>
        </p:nvSpPr>
        <p:spPr>
          <a:xfrm>
            <a:off x="628650" y="1369219"/>
            <a:ext cx="7886700" cy="3263400"/>
          </a:xfrm>
          <a:prstGeom prst="rect">
            <a:avLst/>
          </a:prstGeom>
        </p:spPr>
        <p:txBody>
          <a:bodyPr spcFirstLastPara="1" wrap="square" lIns="68575" tIns="34275" rIns="68575" bIns="34275" anchor="t" anchorCtr="0">
            <a:normAutofit/>
          </a:bodyPr>
          <a:lstStyle/>
          <a:p>
            <a:pPr marL="457200" lvl="0" indent="-317500" algn="l" rtl="0">
              <a:spcBef>
                <a:spcPts val="800"/>
              </a:spcBef>
              <a:spcAft>
                <a:spcPts val="0"/>
              </a:spcAft>
              <a:buSzPts val="1400"/>
              <a:buChar char="•"/>
            </a:pPr>
            <a:endParaRPr/>
          </a:p>
        </p:txBody>
      </p:sp>
      <p:pic>
        <p:nvPicPr>
          <p:cNvPr id="319" name="Google Shape;319;p54"/>
          <p:cNvPicPr preferRelativeResize="0"/>
          <p:nvPr/>
        </p:nvPicPr>
        <p:blipFill>
          <a:blip r:embed="rId3">
            <a:alphaModFix/>
          </a:blip>
          <a:stretch>
            <a:fillRect/>
          </a:stretch>
        </p:blipFill>
        <p:spPr>
          <a:xfrm>
            <a:off x="965025" y="1419650"/>
            <a:ext cx="7289298" cy="2473649"/>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Google Shape;324;p55"/>
          <p:cNvSpPr txBox="1">
            <a:spLocks noGrp="1"/>
          </p:cNvSpPr>
          <p:nvPr>
            <p:ph type="title"/>
          </p:nvPr>
        </p:nvSpPr>
        <p:spPr>
          <a:xfrm>
            <a:off x="628650" y="561544"/>
            <a:ext cx="78867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GB"/>
              <a:t>And yet…</a:t>
            </a:r>
            <a:endParaRPr/>
          </a:p>
        </p:txBody>
      </p:sp>
      <p:sp>
        <p:nvSpPr>
          <p:cNvPr id="325" name="Google Shape;325;p55"/>
          <p:cNvSpPr txBox="1">
            <a:spLocks noGrp="1"/>
          </p:cNvSpPr>
          <p:nvPr>
            <p:ph type="title"/>
          </p:nvPr>
        </p:nvSpPr>
        <p:spPr>
          <a:xfrm>
            <a:off x="1048175" y="1973569"/>
            <a:ext cx="78867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GB"/>
              <a:t>Skin tone is ignored in more crucial areas…</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Google Shape;330;p56"/>
          <p:cNvSpPr txBox="1">
            <a:spLocks noGrp="1"/>
          </p:cNvSpPr>
          <p:nvPr>
            <p:ph type="title"/>
          </p:nvPr>
        </p:nvSpPr>
        <p:spPr>
          <a:xfrm>
            <a:off x="628650" y="273844"/>
            <a:ext cx="7886700" cy="994200"/>
          </a:xfrm>
          <a:prstGeom prst="rect">
            <a:avLst/>
          </a:prstGeom>
        </p:spPr>
        <p:txBody>
          <a:bodyPr spcFirstLastPara="1" wrap="square" lIns="68575" tIns="34275" rIns="68575" bIns="34275" anchor="ctr" anchorCtr="0">
            <a:normAutofit/>
          </a:bodyPr>
          <a:lstStyle/>
          <a:p>
            <a:pPr marL="0" lvl="0" indent="0" algn="ctr" rtl="0">
              <a:spcBef>
                <a:spcPts val="0"/>
              </a:spcBef>
              <a:spcAft>
                <a:spcPts val="0"/>
              </a:spcAft>
              <a:buNone/>
            </a:pPr>
            <a:r>
              <a:rPr lang="en-GB"/>
              <a:t>The Problem with Pulse Oximetry </a:t>
            </a:r>
            <a:endParaRPr/>
          </a:p>
        </p:txBody>
      </p:sp>
      <p:sp>
        <p:nvSpPr>
          <p:cNvPr id="331" name="Google Shape;331;p56"/>
          <p:cNvSpPr txBox="1">
            <a:spLocks noGrp="1"/>
          </p:cNvSpPr>
          <p:nvPr>
            <p:ph type="body" idx="1"/>
          </p:nvPr>
        </p:nvSpPr>
        <p:spPr>
          <a:xfrm>
            <a:off x="4944425" y="1204851"/>
            <a:ext cx="3625800" cy="3594300"/>
          </a:xfrm>
          <a:prstGeom prst="rect">
            <a:avLst/>
          </a:prstGeom>
        </p:spPr>
        <p:txBody>
          <a:bodyPr spcFirstLastPara="1" wrap="square" lIns="68575" tIns="34275" rIns="68575" bIns="34275" anchor="t" anchorCtr="0">
            <a:normAutofit fontScale="92500" lnSpcReduction="10000"/>
          </a:bodyPr>
          <a:lstStyle/>
          <a:p>
            <a:pPr marL="457200" lvl="0" indent="-317500" algn="l" rtl="0">
              <a:spcBef>
                <a:spcPts val="800"/>
              </a:spcBef>
              <a:spcAft>
                <a:spcPts val="0"/>
              </a:spcAft>
              <a:buSzPts val="1400"/>
              <a:buChar char="•"/>
            </a:pPr>
            <a:r>
              <a:rPr lang="en-GB" dirty="0">
                <a:solidFill>
                  <a:schemeClr val="tx1"/>
                </a:solidFill>
              </a:rPr>
              <a:t>Pulse oximeters measuring oxygenation levels, a crucial tool during height of COVID-19 pandemic</a:t>
            </a:r>
            <a:endParaRPr dirty="0">
              <a:solidFill>
                <a:schemeClr val="tx1"/>
              </a:solidFill>
            </a:endParaRPr>
          </a:p>
          <a:p>
            <a:pPr marL="457200" lvl="0" indent="-317500" algn="l" rtl="0">
              <a:spcBef>
                <a:spcPts val="0"/>
              </a:spcBef>
              <a:spcAft>
                <a:spcPts val="0"/>
              </a:spcAft>
              <a:buSzPts val="1400"/>
              <a:buChar char="•"/>
            </a:pPr>
            <a:r>
              <a:rPr lang="en-GB" dirty="0">
                <a:solidFill>
                  <a:schemeClr val="tx1"/>
                </a:solidFill>
              </a:rPr>
              <a:t>First studies suggesting greater accuracy in darker skin in 2007</a:t>
            </a:r>
            <a:endParaRPr dirty="0">
              <a:solidFill>
                <a:schemeClr val="tx1"/>
              </a:solidFill>
            </a:endParaRPr>
          </a:p>
          <a:p>
            <a:pPr marL="457200" lvl="0" indent="-317500" algn="l" rtl="0">
              <a:spcBef>
                <a:spcPts val="0"/>
              </a:spcBef>
              <a:spcAft>
                <a:spcPts val="0"/>
              </a:spcAft>
              <a:buSzPts val="1400"/>
              <a:buChar char="•"/>
            </a:pPr>
            <a:r>
              <a:rPr lang="en-GB" dirty="0">
                <a:solidFill>
                  <a:schemeClr val="tx1"/>
                </a:solidFill>
              </a:rPr>
              <a:t>During pandemic public encouraged to buy pulse oximeters</a:t>
            </a:r>
            <a:endParaRPr dirty="0">
              <a:solidFill>
                <a:schemeClr val="tx1"/>
              </a:solidFill>
            </a:endParaRPr>
          </a:p>
          <a:p>
            <a:pPr marL="457200" lvl="0" indent="-317500" algn="l" rtl="0">
              <a:spcBef>
                <a:spcPts val="0"/>
              </a:spcBef>
              <a:spcAft>
                <a:spcPts val="0"/>
              </a:spcAft>
              <a:buSzPts val="1400"/>
              <a:buChar char="•"/>
            </a:pPr>
            <a:r>
              <a:rPr lang="en-GB" dirty="0">
                <a:solidFill>
                  <a:schemeClr val="tx1"/>
                </a:solidFill>
              </a:rPr>
              <a:t>Announced in 2021, government to investigate inaccuracy in pulse oximetry in those with darker skin</a:t>
            </a:r>
          </a:p>
          <a:p>
            <a:pPr marL="457200" lvl="0" indent="-317500" algn="l" rtl="0">
              <a:spcBef>
                <a:spcPts val="0"/>
              </a:spcBef>
              <a:spcAft>
                <a:spcPts val="0"/>
              </a:spcAft>
              <a:buSzPts val="1400"/>
              <a:buChar char="•"/>
            </a:pPr>
            <a:r>
              <a:rPr lang="en-GB" dirty="0">
                <a:solidFill>
                  <a:schemeClr val="tx1"/>
                </a:solidFill>
              </a:rPr>
              <a:t>2023 NHS Race and Health Observatory Report released</a:t>
            </a:r>
            <a:endParaRPr dirty="0">
              <a:solidFill>
                <a:schemeClr val="tx1"/>
              </a:solidFill>
            </a:endParaRPr>
          </a:p>
        </p:txBody>
      </p:sp>
      <p:pic>
        <p:nvPicPr>
          <p:cNvPr id="332" name="Google Shape;332;p56"/>
          <p:cNvPicPr preferRelativeResize="0"/>
          <p:nvPr/>
        </p:nvPicPr>
        <p:blipFill>
          <a:blip r:embed="rId3">
            <a:alphaModFix/>
          </a:blip>
          <a:stretch>
            <a:fillRect/>
          </a:stretch>
        </p:blipFill>
        <p:spPr>
          <a:xfrm>
            <a:off x="423175" y="1869775"/>
            <a:ext cx="4669399" cy="2362179"/>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36D973-3A93-CB1D-12AB-85750CFAB5C2}"/>
              </a:ext>
            </a:extLst>
          </p:cNvPr>
          <p:cNvSpPr>
            <a:spLocks noGrp="1"/>
          </p:cNvSpPr>
          <p:nvPr>
            <p:ph type="title"/>
          </p:nvPr>
        </p:nvSpPr>
        <p:spPr>
          <a:xfrm>
            <a:off x="628650" y="2006719"/>
            <a:ext cx="7886700" cy="994200"/>
          </a:xfrm>
        </p:spPr>
        <p:txBody>
          <a:bodyPr/>
          <a:lstStyle/>
          <a:p>
            <a:pPr algn="ctr"/>
            <a:r>
              <a:rPr lang="en-US" dirty="0"/>
              <a:t>Decolonising Our Health System</a:t>
            </a:r>
          </a:p>
        </p:txBody>
      </p:sp>
    </p:spTree>
    <p:extLst>
      <p:ext uri="{BB962C8B-B14F-4D97-AF65-F5344CB8AC3E}">
        <p14:creationId xmlns:p14="http://schemas.microsoft.com/office/powerpoint/2010/main" val="27467020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CBA06C-54B0-8447-6E7F-59CA54B5A0F3}"/>
              </a:ext>
            </a:extLst>
          </p:cNvPr>
          <p:cNvSpPr>
            <a:spLocks noGrp="1"/>
          </p:cNvSpPr>
          <p:nvPr>
            <p:ph type="title"/>
          </p:nvPr>
        </p:nvSpPr>
        <p:spPr/>
        <p:txBody>
          <a:bodyPr/>
          <a:lstStyle/>
          <a:p>
            <a:endParaRPr lang="en-US" dirty="0"/>
          </a:p>
        </p:txBody>
      </p:sp>
      <p:sp>
        <p:nvSpPr>
          <p:cNvPr id="3" name="Text Placeholder 2">
            <a:extLst>
              <a:ext uri="{FF2B5EF4-FFF2-40B4-BE49-F238E27FC236}">
                <a16:creationId xmlns:a16="http://schemas.microsoft.com/office/drawing/2014/main" id="{B623B4EA-1861-FA67-8823-B886442B38A2}"/>
              </a:ext>
            </a:extLst>
          </p:cNvPr>
          <p:cNvSpPr>
            <a:spLocks noGrp="1"/>
          </p:cNvSpPr>
          <p:nvPr>
            <p:ph type="body" idx="1"/>
          </p:nvPr>
        </p:nvSpPr>
        <p:spPr>
          <a:xfrm>
            <a:off x="4329452" y="3822842"/>
            <a:ext cx="4027251" cy="809777"/>
          </a:xfrm>
        </p:spPr>
        <p:txBody>
          <a:bodyPr/>
          <a:lstStyle/>
          <a:p>
            <a:pPr marL="139700" indent="0">
              <a:buNone/>
            </a:pPr>
            <a:r>
              <a:rPr lang="en-US" dirty="0">
                <a:solidFill>
                  <a:schemeClr val="tx1"/>
                </a:solidFill>
              </a:rPr>
              <a:t>My Nana in her nursing auxiliary uniform in the 1950s, Royal Free </a:t>
            </a:r>
          </a:p>
        </p:txBody>
      </p:sp>
      <p:pic>
        <p:nvPicPr>
          <p:cNvPr id="5" name="Picture 4" descr="A person wearing an apron&#10;&#10;Description automatically generated">
            <a:extLst>
              <a:ext uri="{FF2B5EF4-FFF2-40B4-BE49-F238E27FC236}">
                <a16:creationId xmlns:a16="http://schemas.microsoft.com/office/drawing/2014/main" id="{98FEE24F-C7EE-FA20-4234-A44E1499A941}"/>
              </a:ext>
            </a:extLst>
          </p:cNvPr>
          <p:cNvPicPr>
            <a:picLocks noChangeAspect="1"/>
          </p:cNvPicPr>
          <p:nvPr/>
        </p:nvPicPr>
        <p:blipFill>
          <a:blip r:embed="rId2"/>
          <a:stretch>
            <a:fillRect/>
          </a:stretch>
        </p:blipFill>
        <p:spPr>
          <a:xfrm>
            <a:off x="874846" y="510881"/>
            <a:ext cx="3091304" cy="4121738"/>
          </a:xfrm>
          <a:prstGeom prst="rect">
            <a:avLst/>
          </a:prstGeom>
        </p:spPr>
      </p:pic>
    </p:spTree>
    <p:extLst>
      <p:ext uri="{BB962C8B-B14F-4D97-AF65-F5344CB8AC3E}">
        <p14:creationId xmlns:p14="http://schemas.microsoft.com/office/powerpoint/2010/main" val="25345396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13128-316D-62E2-1957-58537D04B64C}"/>
              </a:ext>
            </a:extLst>
          </p:cNvPr>
          <p:cNvSpPr>
            <a:spLocks noGrp="1"/>
          </p:cNvSpPr>
          <p:nvPr>
            <p:ph type="title"/>
          </p:nvPr>
        </p:nvSpPr>
        <p:spPr/>
        <p:txBody>
          <a:bodyPr>
            <a:normAutofit fontScale="90000"/>
          </a:bodyPr>
          <a:lstStyle/>
          <a:p>
            <a:pPr algn="ctr"/>
            <a:r>
              <a:rPr lang="en-US" dirty="0"/>
              <a:t>Objectives</a:t>
            </a:r>
          </a:p>
        </p:txBody>
      </p:sp>
      <p:sp>
        <p:nvSpPr>
          <p:cNvPr id="3" name="Text Placeholder 2">
            <a:extLst>
              <a:ext uri="{FF2B5EF4-FFF2-40B4-BE49-F238E27FC236}">
                <a16:creationId xmlns:a16="http://schemas.microsoft.com/office/drawing/2014/main" id="{DFBDAC68-0B1B-4A99-FA36-04B2371ADA2F}"/>
              </a:ext>
            </a:extLst>
          </p:cNvPr>
          <p:cNvSpPr>
            <a:spLocks noGrp="1"/>
          </p:cNvSpPr>
          <p:nvPr>
            <p:ph type="body" idx="1"/>
          </p:nvPr>
        </p:nvSpPr>
        <p:spPr/>
        <p:txBody>
          <a:bodyPr>
            <a:noAutofit/>
          </a:bodyPr>
          <a:lstStyle/>
          <a:p>
            <a:r>
              <a:rPr lang="en-GB" dirty="0">
                <a:solidFill>
                  <a:schemeClr val="tx1"/>
                </a:solidFill>
                <a:effectLst/>
                <a:latin typeface="+mn-lt"/>
                <a:ea typeface="Calibri" panose="020F0502020204030204" pitchFamily="34" charset="0"/>
                <a:cs typeface="Times New Roman" panose="02020603050405020304" pitchFamily="18" charset="0"/>
              </a:rPr>
              <a:t>Introduce key discussions within race and health</a:t>
            </a:r>
          </a:p>
          <a:p>
            <a:r>
              <a:rPr lang="en-GB" dirty="0">
                <a:solidFill>
                  <a:schemeClr val="tx1"/>
                </a:solidFill>
                <a:latin typeface="+mn-lt"/>
                <a:ea typeface="Calibri" panose="020F0502020204030204" pitchFamily="34" charset="0"/>
                <a:cs typeface="Times New Roman" panose="02020603050405020304" pitchFamily="18" charset="0"/>
              </a:rPr>
              <a:t>I</a:t>
            </a:r>
            <a:r>
              <a:rPr lang="en-GB" dirty="0">
                <a:solidFill>
                  <a:schemeClr val="tx1"/>
                </a:solidFill>
                <a:effectLst/>
                <a:latin typeface="+mn-lt"/>
                <a:ea typeface="Calibri" panose="020F0502020204030204" pitchFamily="34" charset="0"/>
                <a:cs typeface="Times New Roman" panose="02020603050405020304" pitchFamily="18" charset="0"/>
              </a:rPr>
              <a:t>ntroduce how race science was established and how racial health inequalities persist </a:t>
            </a:r>
          </a:p>
          <a:p>
            <a:r>
              <a:rPr lang="en-GB" dirty="0">
                <a:solidFill>
                  <a:schemeClr val="tx1"/>
                </a:solidFill>
                <a:latin typeface="+mn-lt"/>
                <a:ea typeface="Calibri" panose="020F0502020204030204" pitchFamily="34" charset="0"/>
                <a:cs typeface="Times New Roman" panose="02020603050405020304" pitchFamily="18" charset="0"/>
              </a:rPr>
              <a:t>How decolonising can </a:t>
            </a:r>
            <a:r>
              <a:rPr lang="en-GB" dirty="0">
                <a:solidFill>
                  <a:schemeClr val="tx1"/>
                </a:solidFill>
                <a:effectLst/>
                <a:latin typeface="+mn-lt"/>
                <a:ea typeface="Calibri" panose="020F0502020204030204" pitchFamily="34" charset="0"/>
                <a:cs typeface="Times New Roman" panose="02020603050405020304" pitchFamily="18" charset="0"/>
              </a:rPr>
              <a:t>be used to dismantle racist epistemologies </a:t>
            </a:r>
          </a:p>
          <a:p>
            <a:r>
              <a:rPr lang="en-GB" dirty="0">
                <a:solidFill>
                  <a:schemeClr val="tx1"/>
                </a:solidFill>
                <a:latin typeface="+mn-lt"/>
                <a:ea typeface="Calibri" panose="020F0502020204030204" pitchFamily="34" charset="0"/>
                <a:cs typeface="Times New Roman" panose="02020603050405020304" pitchFamily="18" charset="0"/>
              </a:rPr>
              <a:t>Understanding </a:t>
            </a:r>
            <a:r>
              <a:rPr lang="en-GB" dirty="0">
                <a:solidFill>
                  <a:schemeClr val="tx1"/>
                </a:solidFill>
                <a:effectLst/>
                <a:latin typeface="+mn-lt"/>
                <a:ea typeface="Calibri" panose="020F0502020204030204" pitchFamily="34" charset="0"/>
                <a:cs typeface="Times New Roman" panose="02020603050405020304" pitchFamily="18" charset="0"/>
              </a:rPr>
              <a:t>racial categorisation within medical research and how it exerts meaning</a:t>
            </a:r>
          </a:p>
          <a:p>
            <a:r>
              <a:rPr lang="en-GB" dirty="0">
                <a:solidFill>
                  <a:schemeClr val="tx1"/>
                </a:solidFill>
                <a:latin typeface="+mn-lt"/>
                <a:ea typeface="Calibri" panose="020F0502020204030204" pitchFamily="34" charset="0"/>
                <a:cs typeface="Times New Roman" panose="02020603050405020304" pitchFamily="18" charset="0"/>
              </a:rPr>
              <a:t>Understand how racial capitalism links National Health Service (NHS)</a:t>
            </a:r>
          </a:p>
          <a:p>
            <a:r>
              <a:rPr lang="en-GB" dirty="0">
                <a:solidFill>
                  <a:schemeClr val="tx1"/>
                </a:solidFill>
                <a:latin typeface="+mn-lt"/>
                <a:cs typeface="Times New Roman" panose="02020603050405020304" pitchFamily="18" charset="0"/>
              </a:rPr>
              <a:t>Discuss methods to overcoming racial disparities in health care </a:t>
            </a:r>
            <a:endParaRPr lang="en-US" dirty="0">
              <a:solidFill>
                <a:schemeClr val="tx1"/>
              </a:solidFill>
              <a:latin typeface="+mn-lt"/>
            </a:endParaRPr>
          </a:p>
        </p:txBody>
      </p:sp>
    </p:spTree>
    <p:extLst>
      <p:ext uri="{BB962C8B-B14F-4D97-AF65-F5344CB8AC3E}">
        <p14:creationId xmlns:p14="http://schemas.microsoft.com/office/powerpoint/2010/main" val="32597587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FBDECA-3498-B207-4AB1-0DBC89789245}"/>
              </a:ext>
            </a:extLst>
          </p:cNvPr>
          <p:cNvSpPr>
            <a:spLocks noGrp="1"/>
          </p:cNvSpPr>
          <p:nvPr>
            <p:ph type="title"/>
          </p:nvPr>
        </p:nvSpPr>
        <p:spPr>
          <a:xfrm>
            <a:off x="2472612" y="1152474"/>
            <a:ext cx="6503436" cy="2318513"/>
          </a:xfrm>
        </p:spPr>
        <p:txBody>
          <a:bodyPr>
            <a:noAutofit/>
          </a:bodyPr>
          <a:lstStyle/>
          <a:p>
            <a:pPr algn="l"/>
            <a:r>
              <a:rPr lang="en-US" sz="1800" dirty="0"/>
              <a:t>“Black women have for years tolerated the lowest-paid jobs and the least satisfactory working conditions. Profits have always come before the health of employees, but there is no denying that we Black women have to deal with a disportionately high share of health hazards at work. Even within the health industry, we face short-term risks and long-term dangers to our physical and mental well-being as a direct consequence of the work we do.”</a:t>
            </a:r>
          </a:p>
        </p:txBody>
      </p:sp>
      <p:sp>
        <p:nvSpPr>
          <p:cNvPr id="4" name="TextBox 3">
            <a:extLst>
              <a:ext uri="{FF2B5EF4-FFF2-40B4-BE49-F238E27FC236}">
                <a16:creationId xmlns:a16="http://schemas.microsoft.com/office/drawing/2014/main" id="{6046A46C-4F2F-6EE4-8B70-5DE042FE2333}"/>
              </a:ext>
            </a:extLst>
          </p:cNvPr>
          <p:cNvSpPr txBox="1"/>
          <p:nvPr/>
        </p:nvSpPr>
        <p:spPr>
          <a:xfrm>
            <a:off x="2472612" y="3699378"/>
            <a:ext cx="6503436" cy="646331"/>
          </a:xfrm>
          <a:prstGeom prst="rect">
            <a:avLst/>
          </a:prstGeom>
          <a:noFill/>
        </p:spPr>
        <p:txBody>
          <a:bodyPr wrap="square">
            <a:spAutoFit/>
          </a:bodyPr>
          <a:lstStyle/>
          <a:p>
            <a:pPr>
              <a:buClr>
                <a:schemeClr val="tx1"/>
              </a:buClr>
            </a:pPr>
            <a:r>
              <a:rPr lang="en-GB" sz="1400" b="0" i="0" u="none" strike="noStrike" dirty="0">
                <a:solidFill>
                  <a:schemeClr val="tx1"/>
                </a:solidFill>
                <a:effectLst/>
                <a:latin typeface="Open Sans" panose="020B0606030504020204" pitchFamily="34" charset="0"/>
              </a:rPr>
              <a:t>- </a:t>
            </a:r>
            <a:r>
              <a:rPr lang="en-GB" sz="1800" b="0" i="0" u="none" strike="noStrike" dirty="0">
                <a:solidFill>
                  <a:schemeClr val="tx1"/>
                </a:solidFill>
                <a:effectLst/>
                <a:latin typeface="Open Sans" panose="020B0606030504020204" pitchFamily="34" charset="0"/>
              </a:rPr>
              <a:t>Bryan et al. (1985) </a:t>
            </a:r>
            <a:r>
              <a:rPr lang="en-US" sz="1800" dirty="0">
                <a:solidFill>
                  <a:schemeClr val="tx1"/>
                </a:solidFill>
              </a:rPr>
              <a:t>Heart of the Race: Black women’s lives in Britain (1985) p91</a:t>
            </a:r>
            <a:endParaRPr lang="en-GB" sz="1800" b="0" i="0" u="none" strike="noStrike" dirty="0">
              <a:solidFill>
                <a:schemeClr val="tx1"/>
              </a:solidFill>
              <a:effectLst/>
              <a:latin typeface="Open Sans" panose="020B0606030504020204" pitchFamily="34" charset="0"/>
            </a:endParaRPr>
          </a:p>
        </p:txBody>
      </p:sp>
      <p:pic>
        <p:nvPicPr>
          <p:cNvPr id="3" name="Picture 2">
            <a:extLst>
              <a:ext uri="{FF2B5EF4-FFF2-40B4-BE49-F238E27FC236}">
                <a16:creationId xmlns:a16="http://schemas.microsoft.com/office/drawing/2014/main" id="{351130E2-1BAF-C34F-2FF0-1F2B8DE44315}"/>
              </a:ext>
            </a:extLst>
          </p:cNvPr>
          <p:cNvPicPr>
            <a:picLocks noChangeAspect="1"/>
          </p:cNvPicPr>
          <p:nvPr/>
        </p:nvPicPr>
        <p:blipFill>
          <a:blip r:embed="rId2"/>
          <a:stretch>
            <a:fillRect/>
          </a:stretch>
        </p:blipFill>
        <p:spPr>
          <a:xfrm>
            <a:off x="523162" y="1243952"/>
            <a:ext cx="1763936" cy="2655596"/>
          </a:xfrm>
          <a:prstGeom prst="rect">
            <a:avLst/>
          </a:prstGeom>
        </p:spPr>
      </p:pic>
    </p:spTree>
    <p:extLst>
      <p:ext uri="{BB962C8B-B14F-4D97-AF65-F5344CB8AC3E}">
        <p14:creationId xmlns:p14="http://schemas.microsoft.com/office/powerpoint/2010/main" val="41028865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334F3-DEBE-A788-343A-9C2C595692A3}"/>
              </a:ext>
            </a:extLst>
          </p:cNvPr>
          <p:cNvSpPr>
            <a:spLocks noGrp="1"/>
          </p:cNvSpPr>
          <p:nvPr>
            <p:ph type="title"/>
          </p:nvPr>
        </p:nvSpPr>
        <p:spPr>
          <a:xfrm>
            <a:off x="628650" y="273844"/>
            <a:ext cx="7886700" cy="680807"/>
          </a:xfrm>
        </p:spPr>
        <p:txBody>
          <a:bodyPr>
            <a:normAutofit fontScale="90000"/>
          </a:bodyPr>
          <a:lstStyle/>
          <a:p>
            <a:pPr algn="ctr"/>
            <a:r>
              <a:rPr lang="en-US" dirty="0"/>
              <a:t>Nana Talking on about the idea of the “motherland”</a:t>
            </a:r>
          </a:p>
        </p:txBody>
      </p:sp>
      <p:sp>
        <p:nvSpPr>
          <p:cNvPr id="3" name="Text Placeholder 2">
            <a:extLst>
              <a:ext uri="{FF2B5EF4-FFF2-40B4-BE49-F238E27FC236}">
                <a16:creationId xmlns:a16="http://schemas.microsoft.com/office/drawing/2014/main" id="{791C8332-EC6E-1312-7EE0-9849CD68396F}"/>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2182025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D3D418-7CD4-E8E6-AA6B-EC6A111C8F22}"/>
              </a:ext>
            </a:extLst>
          </p:cNvPr>
          <p:cNvSpPr>
            <a:spLocks noGrp="1"/>
          </p:cNvSpPr>
          <p:nvPr>
            <p:ph type="title"/>
          </p:nvPr>
        </p:nvSpPr>
        <p:spPr>
          <a:xfrm>
            <a:off x="3480318" y="1026576"/>
            <a:ext cx="5361312" cy="3244576"/>
          </a:xfrm>
        </p:spPr>
        <p:txBody>
          <a:bodyPr>
            <a:normAutofit fontScale="90000"/>
          </a:bodyPr>
          <a:lstStyle/>
          <a:p>
            <a:r>
              <a:rPr lang="en-US" sz="2000" dirty="0"/>
              <a:t>“So you have to take that into account when looking at what happens to us here in Britain. You only have to talk to Black women – the number of us who suffer consequences of bad birth techniques, for example, where the afterbirth is left in and becomes infected; or the number of us who get sterilised against our wishes, because some doctor persuades us to have it done when we go to hospital for something completely different.” </a:t>
            </a:r>
            <a:br>
              <a:rPr lang="en-US" sz="2000" dirty="0"/>
            </a:br>
            <a:br>
              <a:rPr lang="en-US" sz="2000" dirty="0"/>
            </a:br>
            <a:r>
              <a:rPr lang="en-US" sz="2000" dirty="0"/>
              <a:t>Account from a Black women in </a:t>
            </a:r>
            <a:r>
              <a:rPr lang="en-US" sz="2000" i="1" dirty="0">
                <a:solidFill>
                  <a:schemeClr val="tx1"/>
                </a:solidFill>
              </a:rPr>
              <a:t>Heart of the Race: Black women’s lives in Britain </a:t>
            </a:r>
            <a:r>
              <a:rPr lang="en-US" sz="2000" dirty="0">
                <a:solidFill>
                  <a:schemeClr val="tx1"/>
                </a:solidFill>
              </a:rPr>
              <a:t>p104</a:t>
            </a:r>
            <a:br>
              <a:rPr lang="en-US" sz="2000" dirty="0">
                <a:solidFill>
                  <a:schemeClr val="tx1"/>
                </a:solidFill>
              </a:rPr>
            </a:br>
            <a:br>
              <a:rPr lang="en-US" sz="2000" dirty="0"/>
            </a:br>
            <a:endParaRPr lang="en-US" sz="2000" dirty="0"/>
          </a:p>
        </p:txBody>
      </p:sp>
      <p:pic>
        <p:nvPicPr>
          <p:cNvPr id="3" name="Picture 2">
            <a:extLst>
              <a:ext uri="{FF2B5EF4-FFF2-40B4-BE49-F238E27FC236}">
                <a16:creationId xmlns:a16="http://schemas.microsoft.com/office/drawing/2014/main" id="{9C273AEF-93E7-C912-8590-E65B8F34E06C}"/>
              </a:ext>
            </a:extLst>
          </p:cNvPr>
          <p:cNvPicPr>
            <a:picLocks noChangeAspect="1"/>
          </p:cNvPicPr>
          <p:nvPr/>
        </p:nvPicPr>
        <p:blipFill>
          <a:blip r:embed="rId2"/>
          <a:stretch>
            <a:fillRect/>
          </a:stretch>
        </p:blipFill>
        <p:spPr>
          <a:xfrm>
            <a:off x="869688" y="1026576"/>
            <a:ext cx="2499956" cy="3763670"/>
          </a:xfrm>
          <a:prstGeom prst="rect">
            <a:avLst/>
          </a:prstGeom>
        </p:spPr>
      </p:pic>
    </p:spTree>
    <p:extLst>
      <p:ext uri="{BB962C8B-B14F-4D97-AF65-F5344CB8AC3E}">
        <p14:creationId xmlns:p14="http://schemas.microsoft.com/office/powerpoint/2010/main" val="24540808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5C93C2-6B1F-E1BE-08A6-44D46B3369DF}"/>
              </a:ext>
            </a:extLst>
          </p:cNvPr>
          <p:cNvSpPr>
            <a:spLocks noGrp="1"/>
          </p:cNvSpPr>
          <p:nvPr>
            <p:ph type="title"/>
          </p:nvPr>
        </p:nvSpPr>
        <p:spPr>
          <a:xfrm>
            <a:off x="818860" y="262883"/>
            <a:ext cx="7886700" cy="994200"/>
          </a:xfrm>
        </p:spPr>
        <p:txBody>
          <a:bodyPr/>
          <a:lstStyle/>
          <a:p>
            <a:r>
              <a:rPr lang="en-US" dirty="0"/>
              <a:t>“Farming” Amongst Black West African Families </a:t>
            </a:r>
          </a:p>
        </p:txBody>
      </p:sp>
      <p:sp>
        <p:nvSpPr>
          <p:cNvPr id="3" name="Text Placeholder 2">
            <a:extLst>
              <a:ext uri="{FF2B5EF4-FFF2-40B4-BE49-F238E27FC236}">
                <a16:creationId xmlns:a16="http://schemas.microsoft.com/office/drawing/2014/main" id="{82750C02-973C-F2E7-EE3C-CAC663A09369}"/>
              </a:ext>
            </a:extLst>
          </p:cNvPr>
          <p:cNvSpPr>
            <a:spLocks noGrp="1"/>
          </p:cNvSpPr>
          <p:nvPr>
            <p:ph type="body" idx="1"/>
          </p:nvPr>
        </p:nvSpPr>
        <p:spPr/>
        <p:txBody>
          <a:bodyPr/>
          <a:lstStyle/>
          <a:p>
            <a:endParaRPr lang="en-US" dirty="0"/>
          </a:p>
        </p:txBody>
      </p:sp>
      <p:pic>
        <p:nvPicPr>
          <p:cNvPr id="6" name="Picture 5" descr="A picture containing text, wall, person, indoor&#10;&#10;Description automatically generated">
            <a:extLst>
              <a:ext uri="{FF2B5EF4-FFF2-40B4-BE49-F238E27FC236}">
                <a16:creationId xmlns:a16="http://schemas.microsoft.com/office/drawing/2014/main" id="{42F54895-DE8E-7791-E67B-679C43C8AA25}"/>
              </a:ext>
            </a:extLst>
          </p:cNvPr>
          <p:cNvPicPr>
            <a:picLocks noChangeAspect="1"/>
          </p:cNvPicPr>
          <p:nvPr/>
        </p:nvPicPr>
        <p:blipFill>
          <a:blip r:embed="rId2"/>
          <a:stretch>
            <a:fillRect/>
          </a:stretch>
        </p:blipFill>
        <p:spPr>
          <a:xfrm>
            <a:off x="2467945" y="1489554"/>
            <a:ext cx="4030307" cy="3022730"/>
          </a:xfrm>
          <a:prstGeom prst="rect">
            <a:avLst/>
          </a:prstGeom>
        </p:spPr>
      </p:pic>
    </p:spTree>
    <p:extLst>
      <p:ext uri="{BB962C8B-B14F-4D97-AF65-F5344CB8AC3E}">
        <p14:creationId xmlns:p14="http://schemas.microsoft.com/office/powerpoint/2010/main" val="4404052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0156666-BE03-05BD-4AD7-03AC821C887E}"/>
              </a:ext>
            </a:extLst>
          </p:cNvPr>
          <p:cNvSpPr>
            <a:spLocks noGrp="1"/>
          </p:cNvSpPr>
          <p:nvPr>
            <p:ph type="body" idx="1"/>
          </p:nvPr>
        </p:nvSpPr>
        <p:spPr/>
        <p:txBody>
          <a:bodyPr/>
          <a:lstStyle/>
          <a:p>
            <a:r>
              <a:rPr lang="en-US" dirty="0">
                <a:solidFill>
                  <a:schemeClr val="tx1"/>
                </a:solidFill>
              </a:rPr>
              <a:t>Between 1950s – 1970s West African families ‘farmed’ children to white families </a:t>
            </a:r>
          </a:p>
          <a:p>
            <a:r>
              <a:rPr lang="en-US" dirty="0">
                <a:solidFill>
                  <a:schemeClr val="tx1"/>
                </a:solidFill>
              </a:rPr>
              <a:t>Estimated by 1986 5000 West African children unofficially fostered in Britain – perfectly legal practice</a:t>
            </a:r>
          </a:p>
          <a:p>
            <a:r>
              <a:rPr lang="en-US" dirty="0">
                <a:solidFill>
                  <a:schemeClr val="tx1"/>
                </a:solidFill>
              </a:rPr>
              <a:t>Often ‘fostered’ to allow them to work or study </a:t>
            </a:r>
          </a:p>
          <a:p>
            <a:r>
              <a:rPr lang="en-US" dirty="0">
                <a:solidFill>
                  <a:schemeClr val="tx1"/>
                </a:solidFill>
              </a:rPr>
              <a:t>Whilst many positive experiences , many negative experiences </a:t>
            </a:r>
          </a:p>
          <a:p>
            <a:r>
              <a:rPr lang="en-US" dirty="0">
                <a:solidFill>
                  <a:schemeClr val="tx1"/>
                </a:solidFill>
              </a:rPr>
              <a:t>At least 18 cases of African children dying in private foster homes between 1961 - 1964</a:t>
            </a:r>
          </a:p>
        </p:txBody>
      </p:sp>
      <p:sp>
        <p:nvSpPr>
          <p:cNvPr id="5" name="Title 1">
            <a:extLst>
              <a:ext uri="{FF2B5EF4-FFF2-40B4-BE49-F238E27FC236}">
                <a16:creationId xmlns:a16="http://schemas.microsoft.com/office/drawing/2014/main" id="{501B1C07-7F69-EBFF-1845-E360838A0AD8}"/>
              </a:ext>
            </a:extLst>
          </p:cNvPr>
          <p:cNvSpPr>
            <a:spLocks noGrp="1"/>
          </p:cNvSpPr>
          <p:nvPr>
            <p:ph type="title"/>
          </p:nvPr>
        </p:nvSpPr>
        <p:spPr>
          <a:xfrm>
            <a:off x="972681" y="282898"/>
            <a:ext cx="7886700" cy="994200"/>
          </a:xfrm>
        </p:spPr>
        <p:txBody>
          <a:bodyPr/>
          <a:lstStyle/>
          <a:p>
            <a:r>
              <a:rPr lang="en-US" dirty="0"/>
              <a:t>“Farming” Amongst Black West African Families </a:t>
            </a:r>
          </a:p>
        </p:txBody>
      </p:sp>
    </p:spTree>
    <p:extLst>
      <p:ext uri="{BB962C8B-B14F-4D97-AF65-F5344CB8AC3E}">
        <p14:creationId xmlns:p14="http://schemas.microsoft.com/office/powerpoint/2010/main" val="19967201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976178-7168-F310-E84E-15B47711B340}"/>
              </a:ext>
            </a:extLst>
          </p:cNvPr>
          <p:cNvSpPr>
            <a:spLocks noGrp="1"/>
          </p:cNvSpPr>
          <p:nvPr>
            <p:ph type="title"/>
          </p:nvPr>
        </p:nvSpPr>
        <p:spPr>
          <a:xfrm>
            <a:off x="4572000" y="1300162"/>
            <a:ext cx="3960262" cy="2106825"/>
          </a:xfrm>
        </p:spPr>
        <p:txBody>
          <a:bodyPr>
            <a:normAutofit fontScale="90000"/>
          </a:bodyPr>
          <a:lstStyle/>
          <a:p>
            <a:r>
              <a:rPr lang="en-US" dirty="0"/>
              <a:t>The National Health Service (NHS) was established in 1948, the same year of the arrival of Empire Windrush.</a:t>
            </a:r>
          </a:p>
        </p:txBody>
      </p:sp>
      <p:pic>
        <p:nvPicPr>
          <p:cNvPr id="3076" name="Picture 4" descr="The mission to raise the anchor from a shipwreck – as a monument to the  generation it brought to Britain | National Geographic">
            <a:extLst>
              <a:ext uri="{FF2B5EF4-FFF2-40B4-BE49-F238E27FC236}">
                <a16:creationId xmlns:a16="http://schemas.microsoft.com/office/drawing/2014/main" id="{18B67A82-01D3-FDB3-5259-6965A177C7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3678237"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45440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2E06BB-A7DE-A8FE-332A-0D0B2502ACF8}"/>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F8D2CD03-DEBB-9C95-A26F-9E1B226A1696}"/>
              </a:ext>
            </a:extLst>
          </p:cNvPr>
          <p:cNvSpPr>
            <a:spLocks noGrp="1"/>
          </p:cNvSpPr>
          <p:nvPr>
            <p:ph type="body" idx="1"/>
          </p:nvPr>
        </p:nvSpPr>
        <p:spPr>
          <a:xfrm>
            <a:off x="3840480" y="1268044"/>
            <a:ext cx="4674870" cy="3364575"/>
          </a:xfrm>
        </p:spPr>
        <p:txBody>
          <a:bodyPr/>
          <a:lstStyle/>
          <a:p>
            <a:pPr marL="139700" indent="0">
              <a:buNone/>
            </a:pPr>
            <a:r>
              <a:rPr lang="en-GB" dirty="0">
                <a:solidFill>
                  <a:schemeClr val="tx1"/>
                </a:solidFill>
                <a:effectLst/>
                <a:latin typeface="+mn-lt"/>
              </a:rPr>
              <a:t>“The UK government is slashing our aid budgets that support weaker health systems, and at the same time it continues to extract cheaper healthcare professionals from some of the poorest parts of the world. The next time you are treated by an overseas healthcare worker in the UK, US or another wealthier country, you might want to thank them. Someone else’s health is suffering so that yours will not.”</a:t>
            </a:r>
          </a:p>
          <a:p>
            <a:endParaRPr lang="en-US" dirty="0"/>
          </a:p>
        </p:txBody>
      </p:sp>
      <p:pic>
        <p:nvPicPr>
          <p:cNvPr id="4" name="Picture 2" descr="Divided : Annabel Sowemimo : 9781788169202 : Blackwell's">
            <a:extLst>
              <a:ext uri="{FF2B5EF4-FFF2-40B4-BE49-F238E27FC236}">
                <a16:creationId xmlns:a16="http://schemas.microsoft.com/office/drawing/2014/main" id="{D9535BB7-8862-1667-EF4D-FBFE45D49A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8518" y="652411"/>
            <a:ext cx="2312094" cy="35946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95409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80C318-8F54-14E3-F22F-B423D43D51C9}"/>
              </a:ext>
            </a:extLst>
          </p:cNvPr>
          <p:cNvSpPr>
            <a:spLocks noGrp="1"/>
          </p:cNvSpPr>
          <p:nvPr>
            <p:ph type="title"/>
          </p:nvPr>
        </p:nvSpPr>
        <p:spPr/>
        <p:txBody>
          <a:bodyPr/>
          <a:lstStyle/>
          <a:p>
            <a:pPr algn="ctr"/>
            <a:r>
              <a:rPr lang="en-US" dirty="0"/>
              <a:t>Healthcare workers dying of COVID-19</a:t>
            </a:r>
          </a:p>
        </p:txBody>
      </p:sp>
      <p:sp>
        <p:nvSpPr>
          <p:cNvPr id="3" name="Text Placeholder 2">
            <a:extLst>
              <a:ext uri="{FF2B5EF4-FFF2-40B4-BE49-F238E27FC236}">
                <a16:creationId xmlns:a16="http://schemas.microsoft.com/office/drawing/2014/main" id="{D589CB57-D83F-38F1-5AD6-76EB0F9A8350}"/>
              </a:ext>
            </a:extLst>
          </p:cNvPr>
          <p:cNvSpPr>
            <a:spLocks noGrp="1"/>
          </p:cNvSpPr>
          <p:nvPr>
            <p:ph type="body" idx="1"/>
          </p:nvPr>
        </p:nvSpPr>
        <p:spPr>
          <a:xfrm>
            <a:off x="4809405" y="1369219"/>
            <a:ext cx="3705945" cy="3263399"/>
          </a:xfrm>
        </p:spPr>
        <p:txBody>
          <a:bodyPr/>
          <a:lstStyle/>
          <a:p>
            <a:r>
              <a:rPr lang="en-GB" b="0" i="0" u="none" strike="noStrike" dirty="0">
                <a:solidFill>
                  <a:schemeClr val="tx1"/>
                </a:solidFill>
                <a:effectLst/>
                <a:latin typeface="+mn-lt"/>
              </a:rPr>
              <a:t>1.2 million staff employed by NHS, 20.7% belong to Black, Asian and minority ethnic (BAME) background. </a:t>
            </a:r>
          </a:p>
          <a:p>
            <a:r>
              <a:rPr lang="en-GB" b="0" i="0" u="none" strike="noStrike" dirty="0">
                <a:solidFill>
                  <a:schemeClr val="tx1"/>
                </a:solidFill>
                <a:effectLst/>
                <a:latin typeface="+mn-lt"/>
              </a:rPr>
              <a:t>analysis of deaths of NHS Staff during the pandemic showed that 64% of those who died belonged to BAME background</a:t>
            </a:r>
          </a:p>
          <a:p>
            <a:r>
              <a:rPr lang="en-GB" b="0" i="0" u="none" strike="noStrike" dirty="0">
                <a:solidFill>
                  <a:schemeClr val="tx1"/>
                </a:solidFill>
                <a:effectLst/>
                <a:latin typeface="+mn-lt"/>
              </a:rPr>
              <a:t>How did this happen? </a:t>
            </a:r>
            <a:r>
              <a:rPr lang="en-GB" b="0" i="0" u="none" strike="noStrike" dirty="0">
                <a:solidFill>
                  <a:srgbClr val="212121"/>
                </a:solidFill>
                <a:effectLst/>
                <a:latin typeface="Cambria" panose="02040503050406030204" pitchFamily="18" charset="0"/>
              </a:rPr>
              <a:t>.</a:t>
            </a:r>
            <a:endParaRPr lang="en-US" dirty="0"/>
          </a:p>
        </p:txBody>
      </p:sp>
      <p:pic>
        <p:nvPicPr>
          <p:cNvPr id="2050" name="Picture 2">
            <a:extLst>
              <a:ext uri="{FF2B5EF4-FFF2-40B4-BE49-F238E27FC236}">
                <a16:creationId xmlns:a16="http://schemas.microsoft.com/office/drawing/2014/main" id="{3610D98C-2200-55B1-3E8C-00A59AC4B4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7010" y="1369219"/>
            <a:ext cx="3859109" cy="27730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11938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9056D-B033-E4B0-1194-BD77C0E4D1BE}"/>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82DA6E8E-3EFF-26E4-0978-521BAC098D05}"/>
              </a:ext>
            </a:extLst>
          </p:cNvPr>
          <p:cNvSpPr>
            <a:spLocks noGrp="1"/>
          </p:cNvSpPr>
          <p:nvPr>
            <p:ph type="body" idx="1"/>
          </p:nvPr>
        </p:nvSpPr>
        <p:spPr>
          <a:xfrm>
            <a:off x="3803904" y="774268"/>
            <a:ext cx="4711446" cy="3364575"/>
          </a:xfrm>
        </p:spPr>
        <p:txBody>
          <a:bodyPr>
            <a:normAutofit/>
          </a:bodyPr>
          <a:lstStyle/>
          <a:p>
            <a:pPr marL="139700" indent="0">
              <a:buNone/>
            </a:pPr>
            <a:r>
              <a:rPr lang="en-GB" dirty="0">
                <a:solidFill>
                  <a:schemeClr val="tx1"/>
                </a:solidFill>
                <a:effectLst/>
                <a:latin typeface="+mn-lt"/>
              </a:rPr>
              <a:t>“The lack of diversity at the most senior levels of healthcare both within the UK and globally further reinforces the idea that medical institutions are still not treating everyone’s health equally. The NHS is often commended as being one of the most diverse workforces in the world, with up to 41 per cent of staff in some regions being from racially </a:t>
            </a:r>
            <a:r>
              <a:rPr lang="en-GB" dirty="0" err="1">
                <a:solidFill>
                  <a:schemeClr val="tx1"/>
                </a:solidFill>
                <a:effectLst/>
                <a:latin typeface="+mn-lt"/>
              </a:rPr>
              <a:t>minoritised</a:t>
            </a:r>
            <a:r>
              <a:rPr lang="en-GB" dirty="0">
                <a:solidFill>
                  <a:schemeClr val="tx1"/>
                </a:solidFill>
                <a:effectLst/>
                <a:latin typeface="+mn-lt"/>
              </a:rPr>
              <a:t> backgrounds. However, most of them occupy the lowest paid positions, with less than 8 per cent occupying senior positions.” </a:t>
            </a:r>
          </a:p>
          <a:p>
            <a:endParaRPr lang="en-US" dirty="0"/>
          </a:p>
        </p:txBody>
      </p:sp>
      <p:pic>
        <p:nvPicPr>
          <p:cNvPr id="4" name="Picture 2" descr="Divided : Annabel Sowemimo : 9781788169202 : Blackwell's">
            <a:extLst>
              <a:ext uri="{FF2B5EF4-FFF2-40B4-BE49-F238E27FC236}">
                <a16:creationId xmlns:a16="http://schemas.microsoft.com/office/drawing/2014/main" id="{4A58E191-EF4D-8BD3-E44B-CF7ADD9E8C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9295" y="698966"/>
            <a:ext cx="2312094" cy="35946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756521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Google Shape;337;p57"/>
          <p:cNvSpPr txBox="1">
            <a:spLocks noGrp="1"/>
          </p:cNvSpPr>
          <p:nvPr>
            <p:ph type="title"/>
          </p:nvPr>
        </p:nvSpPr>
        <p:spPr>
          <a:xfrm>
            <a:off x="2058418" y="1820506"/>
            <a:ext cx="6164700" cy="10047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GB" dirty="0"/>
              <a:t>So where do we go from here….</a:t>
            </a:r>
            <a:endParaRPr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BA9FAF-5C8A-D723-88E0-8A40A18105DB}"/>
              </a:ext>
            </a:extLst>
          </p:cNvPr>
          <p:cNvSpPr>
            <a:spLocks noGrp="1"/>
          </p:cNvSpPr>
          <p:nvPr>
            <p:ph type="title"/>
          </p:nvPr>
        </p:nvSpPr>
        <p:spPr/>
        <p:txBody>
          <a:bodyPr/>
          <a:lstStyle/>
          <a:p>
            <a:endParaRPr lang="en-US"/>
          </a:p>
        </p:txBody>
      </p:sp>
      <p:pic>
        <p:nvPicPr>
          <p:cNvPr id="3074" name="Picture 2" descr="Why Racial Inequities Still Persist in Health Care - The New York Times">
            <a:extLst>
              <a:ext uri="{FF2B5EF4-FFF2-40B4-BE49-F238E27FC236}">
                <a16:creationId xmlns:a16="http://schemas.microsoft.com/office/drawing/2014/main" id="{44E26DC0-C983-E373-ED63-EAD3AE2840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6613" y="0"/>
            <a:ext cx="7470775"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276608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25"/>
          <p:cNvSpPr txBox="1">
            <a:spLocks noGrp="1"/>
          </p:cNvSpPr>
          <p:nvPr>
            <p:ph type="title"/>
          </p:nvPr>
        </p:nvSpPr>
        <p:spPr>
          <a:xfrm>
            <a:off x="628650" y="273844"/>
            <a:ext cx="7886700" cy="9942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None/>
            </a:pPr>
            <a:r>
              <a:rPr lang="en"/>
              <a:t>Decolonising Frameworks</a:t>
            </a:r>
            <a:endParaRPr/>
          </a:p>
        </p:txBody>
      </p:sp>
      <p:sp>
        <p:nvSpPr>
          <p:cNvPr id="152" name="Google Shape;152;p25"/>
          <p:cNvSpPr txBox="1">
            <a:spLocks noGrp="1"/>
          </p:cNvSpPr>
          <p:nvPr>
            <p:ph type="body" idx="1"/>
          </p:nvPr>
        </p:nvSpPr>
        <p:spPr>
          <a:xfrm>
            <a:off x="628650" y="1369219"/>
            <a:ext cx="7886700" cy="3263400"/>
          </a:xfrm>
          <a:prstGeom prst="rect">
            <a:avLst/>
          </a:prstGeom>
          <a:noFill/>
        </p:spPr>
        <p:txBody>
          <a:bodyPr spcFirstLastPara="1" wrap="square" lIns="68575" tIns="34275" rIns="68575" bIns="34275" anchor="t" anchorCtr="0">
            <a:noAutofit/>
          </a:bodyPr>
          <a:lstStyle/>
          <a:p>
            <a:pPr marL="0" lvl="0" indent="0" algn="l" rtl="0">
              <a:spcBef>
                <a:spcPts val="800"/>
              </a:spcBef>
              <a:spcAft>
                <a:spcPts val="0"/>
              </a:spcAft>
              <a:buNone/>
            </a:pPr>
            <a:r>
              <a:rPr lang="en">
                <a:solidFill>
                  <a:srgbClr val="FFFFFF"/>
                </a:solidFill>
              </a:rPr>
              <a:t>‘To decolonise is to acknowledge the often, harmful role that colonisation has played in distorting knowledge and restructuring our society; it asks how we may dismantle epistemologies derived through colonialism and instead centre the experiences of indigenous populations’</a:t>
            </a:r>
            <a:endParaRPr>
              <a:solidFill>
                <a:srgbClr val="FFFFFF"/>
              </a:solidFill>
            </a:endParaRPr>
          </a:p>
          <a:p>
            <a:pPr marL="457200" lvl="0" indent="-317500" algn="l" rtl="0">
              <a:spcBef>
                <a:spcPts val="1600"/>
              </a:spcBef>
              <a:spcAft>
                <a:spcPts val="0"/>
              </a:spcAft>
              <a:buClr>
                <a:srgbClr val="FFFFFF"/>
              </a:buClr>
              <a:buSzPts val="1400"/>
              <a:buChar char="●"/>
            </a:pPr>
            <a:r>
              <a:rPr lang="en" b="1">
                <a:solidFill>
                  <a:srgbClr val="FFFFFF"/>
                </a:solidFill>
              </a:rPr>
              <a:t>adapted from Decolonizing Methodologies, T.Smith</a:t>
            </a:r>
            <a:endParaRPr sz="2900" b="1">
              <a:solidFill>
                <a:srgbClr val="FFFFFF"/>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Tm="63449"/>
    </mc:Choice>
    <mc:Fallback xmlns="">
      <p:transition spd="slow" advTm="63449"/>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58"/>
          <p:cNvSpPr txBox="1">
            <a:spLocks noGrp="1"/>
          </p:cNvSpPr>
          <p:nvPr>
            <p:ph type="title"/>
          </p:nvPr>
        </p:nvSpPr>
        <p:spPr>
          <a:xfrm>
            <a:off x="628650" y="273844"/>
            <a:ext cx="7886700" cy="994200"/>
          </a:xfrm>
          <a:prstGeom prst="rect">
            <a:avLst/>
          </a:prstGeom>
        </p:spPr>
        <p:txBody>
          <a:bodyPr spcFirstLastPara="1" wrap="square" lIns="68575" tIns="34275" rIns="68575" bIns="34275" anchor="ctr" anchorCtr="0">
            <a:normAutofit/>
          </a:bodyPr>
          <a:lstStyle/>
          <a:p>
            <a:pPr marL="0" lvl="0" indent="0" algn="ctr" rtl="0">
              <a:spcBef>
                <a:spcPts val="0"/>
              </a:spcBef>
              <a:spcAft>
                <a:spcPts val="0"/>
              </a:spcAft>
              <a:buNone/>
            </a:pPr>
            <a:r>
              <a:rPr lang="en-GB"/>
              <a:t>Decolonising Healthcare</a:t>
            </a:r>
            <a:endParaRPr/>
          </a:p>
        </p:txBody>
      </p:sp>
      <p:sp>
        <p:nvSpPr>
          <p:cNvPr id="344" name="Google Shape;344;p58"/>
          <p:cNvSpPr txBox="1">
            <a:spLocks noGrp="1"/>
          </p:cNvSpPr>
          <p:nvPr>
            <p:ph type="body" idx="1"/>
          </p:nvPr>
        </p:nvSpPr>
        <p:spPr>
          <a:xfrm>
            <a:off x="932275" y="1369219"/>
            <a:ext cx="7886700" cy="3263400"/>
          </a:xfrm>
          <a:prstGeom prst="rect">
            <a:avLst/>
          </a:prstGeom>
        </p:spPr>
        <p:txBody>
          <a:bodyPr spcFirstLastPara="1" wrap="square" lIns="68575" tIns="34275" rIns="68575" bIns="34275" anchor="t" anchorCtr="0">
            <a:normAutofit/>
          </a:bodyPr>
          <a:lstStyle/>
          <a:p>
            <a:pPr marL="0" lvl="0" indent="0" algn="ctr" rtl="0">
              <a:spcBef>
                <a:spcPts val="800"/>
              </a:spcBef>
              <a:spcAft>
                <a:spcPts val="0"/>
              </a:spcAft>
              <a:buNone/>
            </a:pPr>
            <a:r>
              <a:rPr lang="en-GB" dirty="0">
                <a:solidFill>
                  <a:schemeClr val="tx1"/>
                </a:solidFill>
              </a:rPr>
              <a:t>Contextualising our current system of healthcare</a:t>
            </a:r>
            <a:endParaRPr dirty="0">
              <a:solidFill>
                <a:schemeClr val="tx1"/>
              </a:solidFill>
            </a:endParaRPr>
          </a:p>
          <a:p>
            <a:pPr marL="0" lvl="0" indent="0" algn="ctr" rtl="0">
              <a:spcBef>
                <a:spcPts val="800"/>
              </a:spcBef>
              <a:spcAft>
                <a:spcPts val="0"/>
              </a:spcAft>
              <a:buNone/>
            </a:pPr>
            <a:endParaRPr dirty="0">
              <a:solidFill>
                <a:schemeClr val="tx1"/>
              </a:solidFill>
            </a:endParaRPr>
          </a:p>
          <a:p>
            <a:pPr marL="0" lvl="0" indent="0" algn="ctr" rtl="0">
              <a:spcBef>
                <a:spcPts val="800"/>
              </a:spcBef>
              <a:spcAft>
                <a:spcPts val="0"/>
              </a:spcAft>
              <a:buNone/>
            </a:pPr>
            <a:r>
              <a:rPr lang="en-GB" dirty="0">
                <a:solidFill>
                  <a:schemeClr val="tx1"/>
                </a:solidFill>
              </a:rPr>
              <a:t>Making our systems more inclusive and equitable </a:t>
            </a:r>
            <a:endParaRPr dirty="0">
              <a:solidFill>
                <a:schemeClr val="tx1"/>
              </a:solidFill>
            </a:endParaRPr>
          </a:p>
          <a:p>
            <a:pPr marL="0" lvl="0" indent="0" algn="ctr" rtl="0">
              <a:spcBef>
                <a:spcPts val="800"/>
              </a:spcBef>
              <a:spcAft>
                <a:spcPts val="0"/>
              </a:spcAft>
              <a:buNone/>
            </a:pPr>
            <a:endParaRPr dirty="0">
              <a:solidFill>
                <a:schemeClr val="tx1"/>
              </a:solidFill>
            </a:endParaRPr>
          </a:p>
          <a:p>
            <a:pPr marL="0" lvl="0" indent="0" algn="ctr" rtl="0">
              <a:spcBef>
                <a:spcPts val="800"/>
              </a:spcBef>
              <a:spcAft>
                <a:spcPts val="0"/>
              </a:spcAft>
              <a:buNone/>
            </a:pPr>
            <a:r>
              <a:rPr lang="en-GB" dirty="0">
                <a:solidFill>
                  <a:schemeClr val="tx1"/>
                </a:solidFill>
              </a:rPr>
              <a:t>Dismantling &amp; questioning practices that reinforce harmful systems</a:t>
            </a:r>
            <a:endParaRPr dirty="0">
              <a:solidFill>
                <a:schemeClr val="tx1"/>
              </a:solidFill>
            </a:endParaRPr>
          </a:p>
          <a:p>
            <a:pPr marL="0" lvl="0" indent="0" algn="ctr" rtl="0">
              <a:spcBef>
                <a:spcPts val="800"/>
              </a:spcBef>
              <a:spcAft>
                <a:spcPts val="0"/>
              </a:spcAft>
              <a:buNone/>
            </a:pPr>
            <a:endParaRPr dirty="0">
              <a:solidFill>
                <a:schemeClr val="tx1"/>
              </a:solidFill>
            </a:endParaRPr>
          </a:p>
          <a:p>
            <a:pPr marL="0" lvl="0" indent="0" algn="ctr" rtl="0">
              <a:spcBef>
                <a:spcPts val="800"/>
              </a:spcBef>
              <a:spcAft>
                <a:spcPts val="0"/>
              </a:spcAft>
              <a:buNone/>
            </a:pPr>
            <a:r>
              <a:rPr lang="en-GB" dirty="0">
                <a:solidFill>
                  <a:schemeClr val="tx1"/>
                </a:solidFill>
              </a:rPr>
              <a:t>Devising new systems that do not replicate the old ones</a:t>
            </a:r>
            <a:endParaRPr dirty="0">
              <a:solidFill>
                <a:schemeClr val="tx1"/>
              </a:solidFill>
            </a:endParaRPr>
          </a:p>
          <a:p>
            <a:pPr marL="0" lvl="0" indent="0" algn="ctr" rtl="0">
              <a:spcBef>
                <a:spcPts val="800"/>
              </a:spcBef>
              <a:spcAft>
                <a:spcPts val="0"/>
              </a:spcAft>
              <a:buNone/>
            </a:pPr>
            <a:endParaRPr dirty="0"/>
          </a:p>
          <a:p>
            <a:pPr marL="0" lvl="0" indent="0" algn="ctr" rtl="0">
              <a:spcBef>
                <a:spcPts val="800"/>
              </a:spcBef>
              <a:spcAft>
                <a:spcPts val="0"/>
              </a:spcAft>
              <a:buNone/>
            </a:pPr>
            <a:endParaRPr dirty="0"/>
          </a:p>
        </p:txBody>
      </p:sp>
    </p:spTree>
    <p:extLst>
      <p:ext uri="{BB962C8B-B14F-4D97-AF65-F5344CB8AC3E}">
        <p14:creationId xmlns:p14="http://schemas.microsoft.com/office/powerpoint/2010/main" val="351491543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BBB910-9D33-BF9A-87AA-7DD7F7C7F183}"/>
              </a:ext>
            </a:extLst>
          </p:cNvPr>
          <p:cNvSpPr>
            <a:spLocks noGrp="1"/>
          </p:cNvSpPr>
          <p:nvPr>
            <p:ph type="title"/>
          </p:nvPr>
        </p:nvSpPr>
        <p:spPr/>
        <p:txBody>
          <a:bodyPr/>
          <a:lstStyle/>
          <a:p>
            <a:pPr algn="ctr"/>
            <a:r>
              <a:rPr lang="en-US" dirty="0"/>
              <a:t>Changing how we think about Race </a:t>
            </a:r>
          </a:p>
        </p:txBody>
      </p:sp>
      <p:sp>
        <p:nvSpPr>
          <p:cNvPr id="3" name="Text Placeholder 2">
            <a:extLst>
              <a:ext uri="{FF2B5EF4-FFF2-40B4-BE49-F238E27FC236}">
                <a16:creationId xmlns:a16="http://schemas.microsoft.com/office/drawing/2014/main" id="{17294AD8-1623-E1F0-68ED-BF5E3CF8B8A1}"/>
              </a:ext>
            </a:extLst>
          </p:cNvPr>
          <p:cNvSpPr>
            <a:spLocks noGrp="1"/>
          </p:cNvSpPr>
          <p:nvPr>
            <p:ph type="body" idx="1"/>
          </p:nvPr>
        </p:nvSpPr>
        <p:spPr/>
        <p:txBody>
          <a:bodyPr/>
          <a:lstStyle/>
          <a:p>
            <a:pPr marL="139700" indent="0">
              <a:buNone/>
            </a:pPr>
            <a:r>
              <a:rPr lang="en-GB" dirty="0">
                <a:solidFill>
                  <a:schemeClr val="tx1"/>
                </a:solidFill>
                <a:effectLst/>
                <a:latin typeface="Helvetica" pitchFamily="2" charset="0"/>
              </a:rPr>
              <a:t>“It is important to distinguish ancestry from a taxonomic notion such as race. Ancestry is a process-based concept, a statement about an individual's relationship to other individuals in their genealogical history; thus, it is a very personal understanding of one's genomic heritage. Race, on the other hand, is a pattern-based concept that has led scientists and laypersons alike to draw conclusions about hierarchical organization of humans, which connect an individual to a larger pre-conceived geographically circumscribed or socially constructed group …”</a:t>
            </a:r>
          </a:p>
          <a:p>
            <a:pPr marL="139700" indent="0">
              <a:buNone/>
            </a:pPr>
            <a:endParaRPr lang="en-GB" dirty="0">
              <a:solidFill>
                <a:schemeClr val="tx1"/>
              </a:solidFill>
              <a:latin typeface="Helvetica" pitchFamily="2" charset="0"/>
            </a:endParaRPr>
          </a:p>
          <a:p>
            <a:pPr marL="139700" indent="0">
              <a:buNone/>
            </a:pPr>
            <a:r>
              <a:rPr lang="en-GB" sz="1800" dirty="0">
                <a:solidFill>
                  <a:schemeClr val="tx1"/>
                </a:solidFill>
                <a:effectLst/>
                <a:latin typeface="+mj-lt"/>
                <a:ea typeface="Times New Roman" panose="02020603050405020304" pitchFamily="18" charset="0"/>
                <a:cs typeface="Times New Roman" panose="02020603050405020304" pitchFamily="18" charset="0"/>
              </a:rPr>
              <a:t>- Yudell, Michael, et al. “Taking Race out of Human Genetics.” </a:t>
            </a:r>
            <a:r>
              <a:rPr lang="en-GB" sz="1800" i="1" dirty="0">
                <a:solidFill>
                  <a:schemeClr val="tx1"/>
                </a:solidFill>
                <a:effectLst/>
                <a:latin typeface="+mj-lt"/>
                <a:ea typeface="Times New Roman" panose="02020603050405020304" pitchFamily="18" charset="0"/>
                <a:cs typeface="Times New Roman" panose="02020603050405020304" pitchFamily="18" charset="0"/>
              </a:rPr>
              <a:t>Science</a:t>
            </a:r>
            <a:r>
              <a:rPr lang="en-GB" sz="1800" dirty="0">
                <a:solidFill>
                  <a:schemeClr val="tx1"/>
                </a:solidFill>
                <a:effectLst/>
                <a:latin typeface="+mj-lt"/>
                <a:ea typeface="Times New Roman" panose="02020603050405020304" pitchFamily="18" charset="0"/>
                <a:cs typeface="Times New Roman" panose="02020603050405020304" pitchFamily="18" charset="0"/>
              </a:rPr>
              <a:t>, vol. 351, no. 6273, 2016, pp. 564–65. </a:t>
            </a:r>
            <a:r>
              <a:rPr lang="en-GB" sz="1800" i="1" dirty="0">
                <a:solidFill>
                  <a:schemeClr val="tx1"/>
                </a:solidFill>
                <a:effectLst/>
                <a:latin typeface="+mj-lt"/>
                <a:ea typeface="Times New Roman" panose="02020603050405020304" pitchFamily="18" charset="0"/>
                <a:cs typeface="Times New Roman" panose="02020603050405020304" pitchFamily="18" charset="0"/>
              </a:rPr>
              <a:t>JSTOR</a:t>
            </a:r>
            <a:endParaRPr lang="en-GB" dirty="0">
              <a:solidFill>
                <a:schemeClr val="tx1"/>
              </a:solidFill>
              <a:effectLst/>
              <a:latin typeface="Helvetica" pitchFamily="2" charset="0"/>
            </a:endParaRPr>
          </a:p>
          <a:p>
            <a:pPr marL="139700" indent="0">
              <a:buNone/>
            </a:pPr>
            <a:endParaRPr lang="en-GB" dirty="0">
              <a:latin typeface="Helvetica" pitchFamily="2" charset="0"/>
            </a:endParaRPr>
          </a:p>
          <a:p>
            <a:pPr marL="139700" indent="0">
              <a:buNone/>
            </a:pPr>
            <a:endParaRPr lang="en-GB" dirty="0">
              <a:effectLst/>
              <a:latin typeface="Helvetica" pitchFamily="2" charset="0"/>
            </a:endParaRPr>
          </a:p>
          <a:p>
            <a:endParaRPr lang="en-US" dirty="0"/>
          </a:p>
        </p:txBody>
      </p:sp>
    </p:spTree>
    <p:extLst>
      <p:ext uri="{BB962C8B-B14F-4D97-AF65-F5344CB8AC3E}">
        <p14:creationId xmlns:p14="http://schemas.microsoft.com/office/powerpoint/2010/main" val="151238834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CFE947-2231-68BD-1F27-D6295B195629}"/>
              </a:ext>
            </a:extLst>
          </p:cNvPr>
          <p:cNvSpPr>
            <a:spLocks noGrp="1"/>
          </p:cNvSpPr>
          <p:nvPr>
            <p:ph type="title"/>
          </p:nvPr>
        </p:nvSpPr>
        <p:spPr>
          <a:xfrm>
            <a:off x="311700" y="141202"/>
            <a:ext cx="8520600" cy="841800"/>
          </a:xfrm>
        </p:spPr>
        <p:txBody>
          <a:bodyPr/>
          <a:lstStyle/>
          <a:p>
            <a:r>
              <a:rPr lang="en-US" dirty="0"/>
              <a:t>Weathering </a:t>
            </a:r>
          </a:p>
        </p:txBody>
      </p:sp>
      <p:pic>
        <p:nvPicPr>
          <p:cNvPr id="3074" name="Picture 2" descr="Weathering: The Extraordinary Stress of Ordinary Life in an Unjust Society  by Arline T. Geronimus | Goodreads">
            <a:extLst>
              <a:ext uri="{FF2B5EF4-FFF2-40B4-BE49-F238E27FC236}">
                <a16:creationId xmlns:a16="http://schemas.microsoft.com/office/drawing/2014/main" id="{65383E42-D3ED-CD15-B841-850EA10301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7115" y="1271016"/>
            <a:ext cx="2040830" cy="316407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A985F12-DA4A-10C7-BA6A-FEF89CC34BE6}"/>
              </a:ext>
            </a:extLst>
          </p:cNvPr>
          <p:cNvSpPr txBox="1"/>
          <p:nvPr/>
        </p:nvSpPr>
        <p:spPr>
          <a:xfrm>
            <a:off x="4023360" y="983002"/>
            <a:ext cx="4572000" cy="3877985"/>
          </a:xfrm>
          <a:prstGeom prst="rect">
            <a:avLst/>
          </a:prstGeom>
          <a:noFill/>
        </p:spPr>
        <p:txBody>
          <a:bodyPr wrap="square">
            <a:spAutoFit/>
          </a:bodyPr>
          <a:lstStyle/>
          <a:p>
            <a:pPr algn="l"/>
            <a:r>
              <a:rPr lang="en-GB" b="0" i="0" u="none" strike="noStrike" dirty="0">
                <a:solidFill>
                  <a:schemeClr val="tx1"/>
                </a:solidFill>
                <a:effectLst/>
                <a:latin typeface="Proxima Nova"/>
              </a:rPr>
              <a:t>Coined by by </a:t>
            </a:r>
            <a:r>
              <a:rPr lang="en-GB" b="0" i="0" u="none" strike="noStrike" dirty="0" err="1">
                <a:solidFill>
                  <a:schemeClr val="tx1"/>
                </a:solidFill>
                <a:effectLst/>
                <a:latin typeface="Proxima Nova"/>
              </a:rPr>
              <a:t>Dr.</a:t>
            </a:r>
            <a:r>
              <a:rPr lang="en-GB" b="0" i="0" u="none" strike="noStrike" dirty="0">
                <a:solidFill>
                  <a:schemeClr val="tx1"/>
                </a:solidFill>
                <a:effectLst/>
                <a:latin typeface="Proxima Nova"/>
              </a:rPr>
              <a:t> Arline </a:t>
            </a:r>
            <a:r>
              <a:rPr lang="en-GB" b="0" i="0" u="none" strike="noStrike" dirty="0" err="1">
                <a:solidFill>
                  <a:schemeClr val="tx1"/>
                </a:solidFill>
                <a:effectLst/>
                <a:latin typeface="Proxima Nova"/>
              </a:rPr>
              <a:t>Geronimus</a:t>
            </a:r>
            <a:r>
              <a:rPr lang="en-GB" b="0" i="0" u="none" strike="noStrike" dirty="0">
                <a:solidFill>
                  <a:schemeClr val="tx1"/>
                </a:solidFill>
                <a:effectLst/>
                <a:latin typeface="Proxima Nova"/>
              </a:rPr>
              <a:t>, now a Professor in Health and </a:t>
            </a:r>
            <a:r>
              <a:rPr lang="en-GB" b="0" i="0" u="none" strike="noStrike" dirty="0" err="1">
                <a:solidFill>
                  <a:schemeClr val="tx1"/>
                </a:solidFill>
                <a:effectLst/>
                <a:latin typeface="Proxima Nova"/>
              </a:rPr>
              <a:t>Behavior</a:t>
            </a:r>
            <a:r>
              <a:rPr lang="en-GB" b="0" i="0" u="none" strike="noStrike" dirty="0">
                <a:solidFill>
                  <a:schemeClr val="tx1"/>
                </a:solidFill>
                <a:effectLst/>
                <a:latin typeface="Proxima Nova"/>
              </a:rPr>
              <a:t> at the University of Michigan in Ann Arbor.</a:t>
            </a:r>
          </a:p>
          <a:p>
            <a:pPr algn="l"/>
            <a:endParaRPr lang="en-GB" sz="2000" dirty="0">
              <a:solidFill>
                <a:schemeClr val="tx1"/>
              </a:solidFill>
              <a:latin typeface="Proxima Nova"/>
            </a:endParaRPr>
          </a:p>
          <a:p>
            <a:pPr algn="l"/>
            <a:r>
              <a:rPr lang="en-GB" sz="2000" b="0" i="0" u="none" strike="noStrike" dirty="0">
                <a:solidFill>
                  <a:schemeClr val="tx1"/>
                </a:solidFill>
                <a:effectLst/>
                <a:latin typeface="Proxima Nova"/>
              </a:rPr>
              <a:t>“that the health of African American women may begin to deteriorate in early adulthood as a physical consequence of cumulative socioeconomic disadvantage.”</a:t>
            </a:r>
          </a:p>
          <a:p>
            <a:endParaRPr lang="en-GB" b="0" i="0" u="none" strike="noStrike" dirty="0">
              <a:solidFill>
                <a:schemeClr val="tx1"/>
              </a:solidFill>
              <a:effectLst/>
              <a:latin typeface="Proxima Nova"/>
            </a:endParaRPr>
          </a:p>
          <a:p>
            <a:endParaRPr lang="en-GB" dirty="0">
              <a:solidFill>
                <a:schemeClr val="tx1"/>
              </a:solidFill>
              <a:latin typeface="Proxima Nova"/>
            </a:endParaRPr>
          </a:p>
          <a:p>
            <a:r>
              <a:rPr lang="en-GB" b="0" i="0" u="none" strike="noStrike" dirty="0">
                <a:solidFill>
                  <a:schemeClr val="tx1"/>
                </a:solidFill>
                <a:effectLst/>
                <a:latin typeface="Proxima Nova"/>
              </a:rPr>
              <a:t>Uses the concept of allostatic load by </a:t>
            </a:r>
            <a:r>
              <a:rPr lang="en-GB" b="0" i="0" u="none" strike="noStrike" dirty="0" err="1">
                <a:solidFill>
                  <a:schemeClr val="tx1"/>
                </a:solidFill>
                <a:effectLst/>
                <a:latin typeface="Proxima Nova"/>
              </a:rPr>
              <a:t>Dr.</a:t>
            </a:r>
            <a:r>
              <a:rPr lang="en-GB" b="0" i="0" u="none" strike="noStrike" dirty="0">
                <a:solidFill>
                  <a:schemeClr val="tx1"/>
                </a:solidFill>
                <a:effectLst/>
                <a:latin typeface="Proxima Nova"/>
              </a:rPr>
              <a:t> Bruce McEwen and </a:t>
            </a:r>
            <a:r>
              <a:rPr lang="en-GB" b="0" i="0" u="none" strike="noStrike" dirty="0" err="1">
                <a:solidFill>
                  <a:schemeClr val="tx1"/>
                </a:solidFill>
                <a:effectLst/>
                <a:latin typeface="Proxima Nova"/>
              </a:rPr>
              <a:t>Dr.</a:t>
            </a:r>
            <a:r>
              <a:rPr lang="en-GB" b="0" i="0" u="none" strike="noStrike" dirty="0">
                <a:solidFill>
                  <a:schemeClr val="tx1"/>
                </a:solidFill>
                <a:effectLst/>
                <a:latin typeface="Proxima Nova"/>
              </a:rPr>
              <a:t> Eliot Stellar the physiological “cost” of chronic, or repeated, exposure to stress which causes deterioration over time</a:t>
            </a:r>
            <a:endParaRPr lang="en-US" dirty="0">
              <a:solidFill>
                <a:schemeClr val="tx1"/>
              </a:solidFill>
            </a:endParaRPr>
          </a:p>
        </p:txBody>
      </p:sp>
    </p:spTree>
    <p:extLst>
      <p:ext uri="{BB962C8B-B14F-4D97-AF65-F5344CB8AC3E}">
        <p14:creationId xmlns:p14="http://schemas.microsoft.com/office/powerpoint/2010/main" val="158471042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427139-1555-A911-09C2-592BF5E796C8}"/>
              </a:ext>
            </a:extLst>
          </p:cNvPr>
          <p:cNvSpPr>
            <a:spLocks noGrp="1"/>
          </p:cNvSpPr>
          <p:nvPr>
            <p:ph type="title"/>
          </p:nvPr>
        </p:nvSpPr>
        <p:spPr/>
        <p:txBody>
          <a:bodyPr/>
          <a:lstStyle/>
          <a:p>
            <a:r>
              <a:rPr lang="en-US" dirty="0"/>
              <a:t>Get in Contact </a:t>
            </a:r>
          </a:p>
        </p:txBody>
      </p:sp>
      <p:sp>
        <p:nvSpPr>
          <p:cNvPr id="3" name="Text Placeholder 2">
            <a:extLst>
              <a:ext uri="{FF2B5EF4-FFF2-40B4-BE49-F238E27FC236}">
                <a16:creationId xmlns:a16="http://schemas.microsoft.com/office/drawing/2014/main" id="{213E25DB-A6B9-F8EA-C9D4-8FAFC0872F4A}"/>
              </a:ext>
            </a:extLst>
          </p:cNvPr>
          <p:cNvSpPr>
            <a:spLocks noGrp="1"/>
          </p:cNvSpPr>
          <p:nvPr>
            <p:ph type="body" idx="1"/>
          </p:nvPr>
        </p:nvSpPr>
        <p:spPr/>
        <p:txBody>
          <a:bodyPr/>
          <a:lstStyle/>
          <a:p>
            <a:endParaRPr lang="en-US" dirty="0"/>
          </a:p>
        </p:txBody>
      </p:sp>
      <p:pic>
        <p:nvPicPr>
          <p:cNvPr id="5" name="Picture 4">
            <a:extLst>
              <a:ext uri="{FF2B5EF4-FFF2-40B4-BE49-F238E27FC236}">
                <a16:creationId xmlns:a16="http://schemas.microsoft.com/office/drawing/2014/main" id="{54C73A57-D3C3-AB5F-3A65-AAA9C6085A0B}"/>
              </a:ext>
            </a:extLst>
          </p:cNvPr>
          <p:cNvPicPr>
            <a:picLocks noChangeAspect="1"/>
          </p:cNvPicPr>
          <p:nvPr/>
        </p:nvPicPr>
        <p:blipFill>
          <a:blip r:embed="rId2"/>
          <a:stretch>
            <a:fillRect/>
          </a:stretch>
        </p:blipFill>
        <p:spPr>
          <a:xfrm>
            <a:off x="1121148" y="1115534"/>
            <a:ext cx="6901703" cy="3754122"/>
          </a:xfrm>
          <a:prstGeom prst="rect">
            <a:avLst/>
          </a:prstGeom>
        </p:spPr>
      </p:pic>
    </p:spTree>
    <p:extLst>
      <p:ext uri="{BB962C8B-B14F-4D97-AF65-F5344CB8AC3E}">
        <p14:creationId xmlns:p14="http://schemas.microsoft.com/office/powerpoint/2010/main" val="283325429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sp>
        <p:nvSpPr>
          <p:cNvPr id="371" name="Google Shape;371;p62"/>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ts val="3300"/>
              <a:buFont typeface="Calibri"/>
              <a:buNone/>
            </a:pPr>
            <a:r>
              <a:rPr lang="en-GB"/>
              <a:t>References</a:t>
            </a:r>
            <a:endParaRPr/>
          </a:p>
        </p:txBody>
      </p:sp>
      <p:sp>
        <p:nvSpPr>
          <p:cNvPr id="372" name="Google Shape;372;p62"/>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p>
            <a:pPr marL="292100" indent="-285750">
              <a:spcBef>
                <a:spcPts val="0"/>
              </a:spcBef>
              <a:buSzPts val="2100"/>
            </a:pPr>
            <a:r>
              <a:rPr lang="en-US" dirty="0" err="1">
                <a:solidFill>
                  <a:schemeClr val="tx1"/>
                </a:solidFill>
                <a:latin typeface="+mj-lt"/>
              </a:rPr>
              <a:t>Selvarajah</a:t>
            </a:r>
            <a:r>
              <a:rPr lang="en-US" dirty="0">
                <a:solidFill>
                  <a:schemeClr val="tx1"/>
                </a:solidFill>
                <a:latin typeface="+mj-lt"/>
              </a:rPr>
              <a:t>, </a:t>
            </a:r>
            <a:r>
              <a:rPr lang="en-US" dirty="0" err="1">
                <a:solidFill>
                  <a:schemeClr val="tx1"/>
                </a:solidFill>
                <a:latin typeface="+mj-lt"/>
              </a:rPr>
              <a:t>Sujitha</a:t>
            </a:r>
            <a:r>
              <a:rPr lang="en-US" dirty="0">
                <a:solidFill>
                  <a:schemeClr val="tx1"/>
                </a:solidFill>
                <a:latin typeface="+mj-lt"/>
              </a:rPr>
              <a:t> et al., (2022). Racism, xenophobia, and discrimination mapping pathways to health outcomes. The Lancet vol 400 issue 10368 p2109-2124 </a:t>
            </a:r>
            <a:r>
              <a:rPr lang="en-US" dirty="0">
                <a:solidFill>
                  <a:schemeClr val="tx1"/>
                </a:solidFill>
                <a:latin typeface="+mj-lt"/>
                <a:hlinkClick r:id="rId3">
                  <a:extLst>
                    <a:ext uri="{A12FA001-AC4F-418D-AE19-62706E023703}">
                      <ahyp:hlinkClr xmlns:ahyp="http://schemas.microsoft.com/office/drawing/2018/hyperlinkcolor" val="tx"/>
                    </a:ext>
                  </a:extLst>
                </a:hlinkClick>
              </a:rPr>
              <a:t>https://doi.org/10.1016/S0140-6736(22)02484-9</a:t>
            </a:r>
            <a:endParaRPr lang="en-US" dirty="0">
              <a:solidFill>
                <a:schemeClr val="tx1"/>
              </a:solidFill>
              <a:latin typeface="+mj-lt"/>
            </a:endParaRPr>
          </a:p>
          <a:p>
            <a:pPr marL="292100" indent="-285750">
              <a:spcBef>
                <a:spcPts val="0"/>
              </a:spcBef>
              <a:buSzPts val="2100"/>
            </a:pPr>
            <a:r>
              <a:rPr lang="en-US" dirty="0" err="1">
                <a:solidFill>
                  <a:schemeClr val="tx1"/>
                </a:solidFill>
                <a:latin typeface="+mj-lt"/>
              </a:rPr>
              <a:t>Sowemimo</a:t>
            </a:r>
            <a:r>
              <a:rPr lang="en-US" dirty="0">
                <a:solidFill>
                  <a:schemeClr val="tx1"/>
                </a:solidFill>
                <a:latin typeface="+mj-lt"/>
              </a:rPr>
              <a:t>, Annabel (2023) Divided: Racism, Medicine and Decolonising Healthcare. Profile Books/</a:t>
            </a:r>
            <a:r>
              <a:rPr lang="en-US" dirty="0" err="1">
                <a:solidFill>
                  <a:schemeClr val="tx1"/>
                </a:solidFill>
                <a:latin typeface="+mj-lt"/>
              </a:rPr>
              <a:t>Wellcome</a:t>
            </a:r>
            <a:r>
              <a:rPr lang="en-US" dirty="0">
                <a:solidFill>
                  <a:schemeClr val="tx1"/>
                </a:solidFill>
                <a:latin typeface="+mj-lt"/>
              </a:rPr>
              <a:t> Collection </a:t>
            </a:r>
          </a:p>
          <a:p>
            <a:pPr marL="292100" indent="-285750">
              <a:spcBef>
                <a:spcPts val="0"/>
              </a:spcBef>
              <a:buSzPts val="2100"/>
            </a:pPr>
            <a:r>
              <a:rPr lang="en-GB" sz="1800" dirty="0">
                <a:solidFill>
                  <a:schemeClr val="tx1"/>
                </a:solidFill>
                <a:effectLst/>
                <a:latin typeface="+mj-lt"/>
                <a:ea typeface="Times New Roman" panose="02020603050405020304" pitchFamily="18" charset="0"/>
                <a:cs typeface="Times New Roman" panose="02020603050405020304" pitchFamily="18" charset="0"/>
              </a:rPr>
              <a:t>Yudell, Michael, et al. “Taking Race out of Human Genetics.” </a:t>
            </a:r>
            <a:r>
              <a:rPr lang="en-GB" sz="1800" i="1" dirty="0">
                <a:solidFill>
                  <a:schemeClr val="tx1"/>
                </a:solidFill>
                <a:effectLst/>
                <a:latin typeface="+mj-lt"/>
                <a:ea typeface="Times New Roman" panose="02020603050405020304" pitchFamily="18" charset="0"/>
                <a:cs typeface="Times New Roman" panose="02020603050405020304" pitchFamily="18" charset="0"/>
              </a:rPr>
              <a:t>Science</a:t>
            </a:r>
            <a:r>
              <a:rPr lang="en-GB" sz="1800" dirty="0">
                <a:solidFill>
                  <a:schemeClr val="tx1"/>
                </a:solidFill>
                <a:effectLst/>
                <a:latin typeface="+mj-lt"/>
                <a:ea typeface="Times New Roman" panose="02020603050405020304" pitchFamily="18" charset="0"/>
                <a:cs typeface="Times New Roman" panose="02020603050405020304" pitchFamily="18" charset="0"/>
              </a:rPr>
              <a:t>, vol. 351, no. 6273, 2016, pp. 564–65. </a:t>
            </a:r>
            <a:r>
              <a:rPr lang="en-GB" sz="1800" i="1" dirty="0">
                <a:solidFill>
                  <a:schemeClr val="tx1"/>
                </a:solidFill>
                <a:effectLst/>
                <a:latin typeface="+mj-lt"/>
                <a:ea typeface="Times New Roman" panose="02020603050405020304" pitchFamily="18" charset="0"/>
                <a:cs typeface="Times New Roman" panose="02020603050405020304" pitchFamily="18" charset="0"/>
              </a:rPr>
              <a:t>JSTOR</a:t>
            </a:r>
            <a:r>
              <a:rPr lang="en-GB" sz="1800" dirty="0">
                <a:solidFill>
                  <a:schemeClr val="tx1"/>
                </a:solidFill>
                <a:effectLst/>
                <a:latin typeface="+mj-lt"/>
                <a:ea typeface="Times New Roman" panose="02020603050405020304" pitchFamily="18" charset="0"/>
                <a:cs typeface="Times New Roman" panose="02020603050405020304" pitchFamily="18" charset="0"/>
              </a:rPr>
              <a:t> </a:t>
            </a:r>
            <a:r>
              <a:rPr lang="en-GB" sz="1800" u="sng" dirty="0">
                <a:solidFill>
                  <a:schemeClr val="tx1"/>
                </a:solidFill>
                <a:effectLst/>
                <a:latin typeface="+mj-lt"/>
                <a:ea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http://www.jstor.org/stable/24741617</a:t>
            </a:r>
            <a:r>
              <a:rPr lang="en-GB" sz="1800" dirty="0">
                <a:solidFill>
                  <a:schemeClr val="tx1"/>
                </a:solidFill>
                <a:effectLst/>
                <a:latin typeface="+mj-lt"/>
                <a:ea typeface="Times New Roman" panose="02020603050405020304" pitchFamily="18" charset="0"/>
                <a:cs typeface="Times New Roman" panose="02020603050405020304" pitchFamily="18" charset="0"/>
              </a:rPr>
              <a:t>.</a:t>
            </a:r>
          </a:p>
          <a:p>
            <a:pPr marL="292100" indent="-285750">
              <a:spcBef>
                <a:spcPts val="0"/>
              </a:spcBef>
              <a:buSzPts val="2100"/>
            </a:pPr>
            <a:r>
              <a:rPr lang="en-GB" sz="1800" dirty="0">
                <a:solidFill>
                  <a:schemeClr val="tx1"/>
                </a:solidFill>
                <a:effectLst/>
                <a:latin typeface="+mj-lt"/>
                <a:ea typeface="Times New Roman" panose="02020603050405020304" pitchFamily="18" charset="0"/>
                <a:cs typeface="Times New Roman" panose="02020603050405020304" pitchFamily="18" charset="0"/>
              </a:rPr>
              <a:t>Heart of the Race: Black Women’s Lives in Britain The Uncaring Arm of the State: Black Women, Health and the Welfare Services. Chapter 3 </a:t>
            </a:r>
            <a:endParaRPr lang="en-GB" dirty="0">
              <a:solidFill>
                <a:schemeClr val="tx1"/>
              </a:solidFill>
              <a:latin typeface="+mj-lt"/>
            </a:endParaRPr>
          </a:p>
          <a:p>
            <a:pPr marL="292100" indent="-285750">
              <a:spcBef>
                <a:spcPts val="0"/>
              </a:spcBef>
              <a:buSzPts val="2100"/>
            </a:pPr>
            <a:r>
              <a:rPr lang="en-GB" dirty="0">
                <a:solidFill>
                  <a:schemeClr val="tx1"/>
                </a:solidFill>
                <a:latin typeface="+mj-lt"/>
              </a:rPr>
              <a:t>MBRACE REPORT 2018 </a:t>
            </a:r>
            <a:r>
              <a:rPr lang="en-GB" u="sng" dirty="0">
                <a:solidFill>
                  <a:schemeClr val="tx1"/>
                </a:solidFill>
                <a:latin typeface="+mj-lt"/>
                <a:hlinkClick r:id="rId5">
                  <a:extLst>
                    <a:ext uri="{A12FA001-AC4F-418D-AE19-62706E023703}">
                      <ahyp:hlinkClr xmlns:ahyp="http://schemas.microsoft.com/office/drawing/2018/hyperlinkcolor" val="tx"/>
                    </a:ext>
                  </a:extLst>
                </a:hlinkClick>
              </a:rPr>
              <a:t>https://www.npeu.ox.ac.uk/mbrrace-uk/reports</a:t>
            </a:r>
            <a:endParaRPr dirty="0">
              <a:solidFill>
                <a:schemeClr val="tx1"/>
              </a:solidFill>
              <a:latin typeface="+mj-lt"/>
            </a:endParaRPr>
          </a:p>
          <a:p>
            <a:pPr marL="177800" lvl="0" indent="-38100" algn="l" rtl="0">
              <a:lnSpc>
                <a:spcPct val="90000"/>
              </a:lnSpc>
              <a:spcBef>
                <a:spcPts val="800"/>
              </a:spcBef>
              <a:spcAft>
                <a:spcPts val="0"/>
              </a:spcAft>
              <a:buClr>
                <a:schemeClr val="dk1"/>
              </a:buClr>
              <a:buSzPts val="2100"/>
              <a:buNone/>
            </a:pPr>
            <a:endParaRPr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DF824E-53CF-5D9A-1844-ECA7D15DB677}"/>
              </a:ext>
            </a:extLst>
          </p:cNvPr>
          <p:cNvSpPr>
            <a:spLocks noGrp="1"/>
          </p:cNvSpPr>
          <p:nvPr>
            <p:ph type="title"/>
          </p:nvPr>
        </p:nvSpPr>
        <p:spPr/>
        <p:txBody>
          <a:bodyPr>
            <a:normAutofit fontScale="90000"/>
          </a:bodyPr>
          <a:lstStyle/>
          <a:p>
            <a:r>
              <a:rPr lang="en-GB" sz="2700" dirty="0">
                <a:latin typeface="+mn-lt"/>
              </a:rPr>
              <a:t>“</a:t>
            </a:r>
            <a:r>
              <a:rPr lang="en-GB" sz="2700" dirty="0">
                <a:effectLst/>
                <a:latin typeface="+mn-lt"/>
              </a:rPr>
              <a:t>Decolonising the curriculum’ has been the keynote theme at a many seminars, conferences, and workshops both within individual disciplines and across them. At times, references to ‘decolonising’ seems so capacious as to stand in for any form of critical engagement with race and representation, or indeed, the mildest of curricular reforms.”</a:t>
            </a:r>
            <a:br>
              <a:rPr lang="en-GB" sz="2700" dirty="0">
                <a:effectLst/>
                <a:latin typeface="Times" pitchFamily="2" charset="0"/>
              </a:rPr>
            </a:br>
            <a:br>
              <a:rPr lang="en-GB" sz="2700" dirty="0">
                <a:effectLst/>
                <a:latin typeface="Times" pitchFamily="2" charset="0"/>
              </a:rPr>
            </a:br>
            <a:br>
              <a:rPr lang="en-GB" dirty="0">
                <a:effectLst/>
                <a:latin typeface="Times" pitchFamily="2" charset="0"/>
              </a:rPr>
            </a:br>
            <a:endParaRPr lang="en-US" dirty="0"/>
          </a:p>
        </p:txBody>
      </p:sp>
      <p:sp>
        <p:nvSpPr>
          <p:cNvPr id="4" name="TextBox 3">
            <a:extLst>
              <a:ext uri="{FF2B5EF4-FFF2-40B4-BE49-F238E27FC236}">
                <a16:creationId xmlns:a16="http://schemas.microsoft.com/office/drawing/2014/main" id="{6E9147DA-DF6B-8139-18CA-5047238E343C}"/>
              </a:ext>
            </a:extLst>
          </p:cNvPr>
          <p:cNvSpPr txBox="1"/>
          <p:nvPr/>
        </p:nvSpPr>
        <p:spPr>
          <a:xfrm>
            <a:off x="2451252" y="3577767"/>
            <a:ext cx="5954617" cy="646331"/>
          </a:xfrm>
          <a:prstGeom prst="rect">
            <a:avLst/>
          </a:prstGeom>
          <a:noFill/>
        </p:spPr>
        <p:txBody>
          <a:bodyPr wrap="square">
            <a:spAutoFit/>
          </a:bodyPr>
          <a:lstStyle/>
          <a:p>
            <a:r>
              <a:rPr lang="en-GB" sz="1800" dirty="0">
                <a:solidFill>
                  <a:schemeClr val="tx1"/>
                </a:solidFill>
                <a:effectLst/>
                <a:latin typeface="Helvetica" pitchFamily="2" charset="0"/>
              </a:rPr>
              <a:t>- Professor </a:t>
            </a:r>
            <a:r>
              <a:rPr lang="en-GB" sz="1800" dirty="0" err="1">
                <a:solidFill>
                  <a:schemeClr val="tx1"/>
                </a:solidFill>
                <a:effectLst/>
                <a:latin typeface="Helvetica" pitchFamily="2" charset="0"/>
              </a:rPr>
              <a:t>Priyamvada</a:t>
            </a:r>
            <a:r>
              <a:rPr lang="en-GB" sz="1800" dirty="0">
                <a:solidFill>
                  <a:schemeClr val="tx1"/>
                </a:solidFill>
                <a:effectLst/>
                <a:latin typeface="Helvetica" pitchFamily="2" charset="0"/>
              </a:rPr>
              <a:t> Gopal (2021) On Decolonisation and the University</a:t>
            </a:r>
            <a:endParaRPr lang="en-US" sz="1800" dirty="0"/>
          </a:p>
        </p:txBody>
      </p:sp>
    </p:spTree>
    <p:extLst>
      <p:ext uri="{BB962C8B-B14F-4D97-AF65-F5344CB8AC3E}">
        <p14:creationId xmlns:p14="http://schemas.microsoft.com/office/powerpoint/2010/main" val="6661402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29"/>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endParaRPr/>
          </a:p>
        </p:txBody>
      </p:sp>
      <p:sp>
        <p:nvSpPr>
          <p:cNvPr id="126" name="Google Shape;126;p29"/>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pic>
        <p:nvPicPr>
          <p:cNvPr id="127" name="Google Shape;127;p29"/>
          <p:cNvPicPr preferRelativeResize="0"/>
          <p:nvPr/>
        </p:nvPicPr>
        <p:blipFill>
          <a:blip r:embed="rId3">
            <a:alphaModFix/>
          </a:blip>
          <a:stretch>
            <a:fillRect/>
          </a:stretch>
        </p:blipFill>
        <p:spPr>
          <a:xfrm>
            <a:off x="485250" y="360775"/>
            <a:ext cx="5881452" cy="1697225"/>
          </a:xfrm>
          <a:prstGeom prst="rect">
            <a:avLst/>
          </a:prstGeom>
          <a:noFill/>
          <a:ln>
            <a:noFill/>
          </a:ln>
        </p:spPr>
      </p:pic>
      <p:pic>
        <p:nvPicPr>
          <p:cNvPr id="128" name="Google Shape;128;p29"/>
          <p:cNvPicPr preferRelativeResize="0"/>
          <p:nvPr/>
        </p:nvPicPr>
        <p:blipFill>
          <a:blip r:embed="rId4">
            <a:alphaModFix/>
          </a:blip>
          <a:stretch>
            <a:fillRect/>
          </a:stretch>
        </p:blipFill>
        <p:spPr>
          <a:xfrm>
            <a:off x="5663648" y="652625"/>
            <a:ext cx="2970474" cy="3034750"/>
          </a:xfrm>
          <a:prstGeom prst="rect">
            <a:avLst/>
          </a:prstGeom>
          <a:noFill/>
          <a:ln>
            <a:noFill/>
          </a:ln>
        </p:spPr>
      </p:pic>
      <p:pic>
        <p:nvPicPr>
          <p:cNvPr id="129" name="Google Shape;129;p29"/>
          <p:cNvPicPr preferRelativeResize="0"/>
          <p:nvPr/>
        </p:nvPicPr>
        <p:blipFill>
          <a:blip r:embed="rId5">
            <a:alphaModFix/>
          </a:blip>
          <a:stretch>
            <a:fillRect/>
          </a:stretch>
        </p:blipFill>
        <p:spPr>
          <a:xfrm>
            <a:off x="175900" y="2058000"/>
            <a:ext cx="5547876" cy="2148600"/>
          </a:xfrm>
          <a:prstGeom prst="rect">
            <a:avLst/>
          </a:prstGeom>
          <a:noFill/>
          <a:ln>
            <a:noFill/>
          </a:ln>
        </p:spPr>
      </p:pic>
      <p:pic>
        <p:nvPicPr>
          <p:cNvPr id="130" name="Google Shape;130;p29"/>
          <p:cNvPicPr preferRelativeResize="0"/>
          <p:nvPr/>
        </p:nvPicPr>
        <p:blipFill>
          <a:blip r:embed="rId6">
            <a:alphaModFix/>
          </a:blip>
          <a:stretch>
            <a:fillRect/>
          </a:stretch>
        </p:blipFill>
        <p:spPr>
          <a:xfrm>
            <a:off x="4572000" y="3471525"/>
            <a:ext cx="3985402" cy="135712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8E8B87-50F8-7ED5-638C-7B81488CF4DE}"/>
              </a:ext>
            </a:extLst>
          </p:cNvPr>
          <p:cNvSpPr>
            <a:spLocks noGrp="1"/>
          </p:cNvSpPr>
          <p:nvPr>
            <p:ph type="title"/>
          </p:nvPr>
        </p:nvSpPr>
        <p:spPr/>
        <p:txBody>
          <a:bodyPr>
            <a:normAutofit fontScale="90000"/>
          </a:bodyPr>
          <a:lstStyle/>
          <a:p>
            <a:r>
              <a:rPr lang="en-US" sz="2700" dirty="0"/>
              <a:t>“Such perspective does not mean a rejection or negation of Western thought; in fact, Western thought is part of the </a:t>
            </a:r>
            <a:r>
              <a:rPr lang="en-US" sz="2700" dirty="0" err="1"/>
              <a:t>pluriversal</a:t>
            </a:r>
            <a:r>
              <a:rPr lang="en-US" sz="2700" dirty="0"/>
              <a:t>. Western thought and Western civilization are in most/all of us, but this does not mean a blind acceptance, nor does it mean a surrendering to North Atlantic fictions.”</a:t>
            </a:r>
            <a:br>
              <a:rPr lang="en-US" dirty="0"/>
            </a:br>
            <a:br>
              <a:rPr lang="en-US" sz="2700" dirty="0"/>
            </a:br>
            <a:r>
              <a:rPr lang="en-US" sz="2700" dirty="0"/>
              <a:t>- </a:t>
            </a:r>
            <a:r>
              <a:rPr lang="en-US" sz="2700" dirty="0" err="1"/>
              <a:t>Mignolo</a:t>
            </a:r>
            <a:r>
              <a:rPr lang="en-US" sz="2700" dirty="0"/>
              <a:t>, Walter D and Walsh, Catherine E. On Decoloniality</a:t>
            </a:r>
          </a:p>
        </p:txBody>
      </p:sp>
    </p:spTree>
    <p:extLst>
      <p:ext uri="{BB962C8B-B14F-4D97-AF65-F5344CB8AC3E}">
        <p14:creationId xmlns:p14="http://schemas.microsoft.com/office/powerpoint/2010/main" val="855628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2CEE62-7521-895C-9CF8-562F51D6F682}"/>
              </a:ext>
            </a:extLst>
          </p:cNvPr>
          <p:cNvSpPr>
            <a:spLocks noGrp="1"/>
          </p:cNvSpPr>
          <p:nvPr>
            <p:ph type="title"/>
          </p:nvPr>
        </p:nvSpPr>
        <p:spPr>
          <a:xfrm>
            <a:off x="311700" y="2285400"/>
            <a:ext cx="8520600" cy="572700"/>
          </a:xfrm>
        </p:spPr>
        <p:txBody>
          <a:bodyPr>
            <a:normAutofit fontScale="90000"/>
          </a:bodyPr>
          <a:lstStyle/>
          <a:p>
            <a:pPr algn="ctr"/>
            <a:r>
              <a:rPr lang="en-US" dirty="0"/>
              <a:t>Decolonising and Our Institutions</a:t>
            </a:r>
          </a:p>
        </p:txBody>
      </p:sp>
    </p:spTree>
    <p:extLst>
      <p:ext uri="{BB962C8B-B14F-4D97-AF65-F5344CB8AC3E}">
        <p14:creationId xmlns:p14="http://schemas.microsoft.com/office/powerpoint/2010/main" val="4161731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33"/>
          <p:cNvSpPr txBox="1">
            <a:spLocks noGrp="1"/>
          </p:cNvSpPr>
          <p:nvPr>
            <p:ph type="ctrTitle"/>
          </p:nvPr>
        </p:nvSpPr>
        <p:spPr>
          <a:xfrm>
            <a:off x="764850" y="148400"/>
            <a:ext cx="7505700" cy="792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SzPts val="990"/>
              <a:buNone/>
            </a:pPr>
            <a:r>
              <a:rPr lang="en-GB" sz="2780"/>
              <a:t>University College London</a:t>
            </a:r>
            <a:endParaRPr sz="2780"/>
          </a:p>
        </p:txBody>
      </p:sp>
      <p:sp>
        <p:nvSpPr>
          <p:cNvPr id="164" name="Google Shape;164;p33"/>
          <p:cNvSpPr txBox="1">
            <a:spLocks noGrp="1"/>
          </p:cNvSpPr>
          <p:nvPr>
            <p:ph type="subTitle" idx="1"/>
          </p:nvPr>
        </p:nvSpPr>
        <p:spPr>
          <a:xfrm>
            <a:off x="4844530" y="1535175"/>
            <a:ext cx="4102800" cy="2735268"/>
          </a:xfrm>
          <a:prstGeom prst="rect">
            <a:avLst/>
          </a:prstGeom>
        </p:spPr>
        <p:txBody>
          <a:bodyPr spcFirstLastPara="1" wrap="square" lIns="91425" tIns="91425" rIns="91425" bIns="91425" anchor="t" anchorCtr="0">
            <a:normAutofit/>
          </a:bodyPr>
          <a:lstStyle/>
          <a:p>
            <a:pPr marL="457200" lvl="0" indent="-381222" algn="l" rtl="0">
              <a:spcBef>
                <a:spcPts val="0"/>
              </a:spcBef>
              <a:spcAft>
                <a:spcPts val="0"/>
              </a:spcAft>
              <a:buSzPct val="100000"/>
              <a:buChar char="●"/>
            </a:pPr>
            <a:r>
              <a:rPr lang="en-GB" sz="1800" dirty="0">
                <a:solidFill>
                  <a:schemeClr val="tx1"/>
                </a:solidFill>
              </a:rPr>
              <a:t>Founded in 1826 as a secular institution</a:t>
            </a:r>
            <a:endParaRPr sz="1800" dirty="0">
              <a:solidFill>
                <a:schemeClr val="tx1"/>
              </a:solidFill>
            </a:endParaRPr>
          </a:p>
          <a:p>
            <a:pPr marL="457200" lvl="0" indent="-381222" algn="l" rtl="0">
              <a:spcBef>
                <a:spcPts val="0"/>
              </a:spcBef>
              <a:spcAft>
                <a:spcPts val="0"/>
              </a:spcAft>
              <a:buSzPct val="100000"/>
              <a:buChar char="●"/>
            </a:pPr>
            <a:r>
              <a:rPr lang="en-GB" sz="1800" dirty="0">
                <a:solidFill>
                  <a:schemeClr val="tx1"/>
                </a:solidFill>
              </a:rPr>
              <a:t>Became home to Galton’s Laboratory that gave way to the Eugenics movement in 1904</a:t>
            </a:r>
            <a:endParaRPr sz="1800" dirty="0">
              <a:solidFill>
                <a:schemeClr val="tx1"/>
              </a:solidFill>
            </a:endParaRPr>
          </a:p>
          <a:p>
            <a:pPr marL="457200" lvl="0" indent="-339725" algn="l" rtl="0">
              <a:spcBef>
                <a:spcPts val="0"/>
              </a:spcBef>
              <a:spcAft>
                <a:spcPts val="0"/>
              </a:spcAft>
              <a:buSzPct val="72810"/>
              <a:buChar char="●"/>
            </a:pPr>
            <a:r>
              <a:rPr lang="en-GB" sz="1800" dirty="0">
                <a:solidFill>
                  <a:schemeClr val="tx1"/>
                </a:solidFill>
              </a:rPr>
              <a:t>In 2018, it emerged that it had hosted a Eugenics conference and an investigation was launched </a:t>
            </a:r>
            <a:endParaRPr sz="1800" dirty="0">
              <a:solidFill>
                <a:schemeClr val="tx1"/>
              </a:solidFill>
            </a:endParaRPr>
          </a:p>
        </p:txBody>
      </p:sp>
      <p:pic>
        <p:nvPicPr>
          <p:cNvPr id="165" name="Google Shape;165;p33"/>
          <p:cNvPicPr preferRelativeResize="0"/>
          <p:nvPr/>
        </p:nvPicPr>
        <p:blipFill>
          <a:blip r:embed="rId3">
            <a:alphaModFix/>
          </a:blip>
          <a:stretch>
            <a:fillRect/>
          </a:stretch>
        </p:blipFill>
        <p:spPr>
          <a:xfrm>
            <a:off x="424210" y="1667062"/>
            <a:ext cx="4342498" cy="1809376"/>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Dark">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8925</TotalTime>
  <Words>2083</Words>
  <Application>Microsoft Macintosh PowerPoint</Application>
  <PresentationFormat>On-screen Show (16:9)</PresentationFormat>
  <Paragraphs>139</Paragraphs>
  <Slides>45</Slides>
  <Notes>22</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45</vt:i4>
      </vt:variant>
    </vt:vector>
  </HeadingPairs>
  <TitlesOfParts>
    <vt:vector size="56" baseType="lpstr">
      <vt:lpstr>Roboto</vt:lpstr>
      <vt:lpstr>Calibri</vt:lpstr>
      <vt:lpstr>Times</vt:lpstr>
      <vt:lpstr>Helvetica Neue</vt:lpstr>
      <vt:lpstr>Open Sans</vt:lpstr>
      <vt:lpstr>Arial</vt:lpstr>
      <vt:lpstr>Cambria</vt:lpstr>
      <vt:lpstr>Helvetica</vt:lpstr>
      <vt:lpstr>Proxima Nova</vt:lpstr>
      <vt:lpstr>Simple Light</vt:lpstr>
      <vt:lpstr>Simple Dark</vt:lpstr>
      <vt:lpstr>Global Challenge Programme   Decolonising and the NHS   Keele university, 9th October 2024</vt:lpstr>
      <vt:lpstr>Dr Annabel Sowemimo</vt:lpstr>
      <vt:lpstr>Objectives</vt:lpstr>
      <vt:lpstr>PowerPoint Presentation</vt:lpstr>
      <vt:lpstr>“Decolonising the curriculum’ has been the keynote theme at a many seminars, conferences, and workshops both within individual disciplines and across them. At times, references to ‘decolonising’ seems so capacious as to stand in for any form of critical engagement with race and representation, or indeed, the mildest of curricular reforms.”   </vt:lpstr>
      <vt:lpstr>PowerPoint Presentation</vt:lpstr>
      <vt:lpstr>“Such perspective does not mean a rejection or negation of Western thought; in fact, Western thought is part of the pluriversal. Western thought and Western civilization are in most/all of us, but this does not mean a blind acceptance, nor does it mean a surrendering to North Atlantic fictions.”  - Mignolo, Walter D and Walsh, Catherine E. On Decoloniality</vt:lpstr>
      <vt:lpstr>Decolonising and Our Institutions</vt:lpstr>
      <vt:lpstr>University College London</vt:lpstr>
      <vt:lpstr>The rise of Eugenics </vt:lpstr>
      <vt:lpstr>PowerPoint Presentation</vt:lpstr>
      <vt:lpstr>Decolonising and Our Science</vt:lpstr>
      <vt:lpstr>PowerPoint Presentation</vt:lpstr>
      <vt:lpstr>Colonialism &amp; the Establishment of Race Science</vt:lpstr>
      <vt:lpstr>The plantation and scientific racism</vt:lpstr>
      <vt:lpstr>The Human Zoo - As Propaganda</vt:lpstr>
      <vt:lpstr>Delta of Venus: Saartjie Baartman</vt:lpstr>
      <vt:lpstr>How has colonial race science shaped our ideas of race and health today…</vt:lpstr>
      <vt:lpstr>White Supremacy is central to our current scientific model</vt:lpstr>
      <vt:lpstr>PowerPoint Presentation</vt:lpstr>
      <vt:lpstr>PowerPoint Presentation</vt:lpstr>
      <vt:lpstr>Race as modifiable</vt:lpstr>
      <vt:lpstr>Racialised Management</vt:lpstr>
      <vt:lpstr>PowerPoint Presentation</vt:lpstr>
      <vt:lpstr>Bidil - The first “Black” specific medication </vt:lpstr>
      <vt:lpstr>And yet…</vt:lpstr>
      <vt:lpstr>The Problem with Pulse Oximetry </vt:lpstr>
      <vt:lpstr>Decolonising Our Health System</vt:lpstr>
      <vt:lpstr>PowerPoint Presentation</vt:lpstr>
      <vt:lpstr>“Black women have for years tolerated the lowest-paid jobs and the least satisfactory working conditions. Profits have always come before the health of employees, but there is no denying that we Black women have to deal with a disportionately high share of health hazards at work. Even within the health industry, we face short-term risks and long-term dangers to our physical and mental well-being as a direct consequence of the work we do.”</vt:lpstr>
      <vt:lpstr>Nana Talking on about the idea of the “motherland”</vt:lpstr>
      <vt:lpstr>“So you have to take that into account when looking at what happens to us here in Britain. You only have to talk to Black women – the number of us who suffer consequences of bad birth techniques, for example, where the afterbirth is left in and becomes infected; or the number of us who get sterilised against our wishes, because some doctor persuades us to have it done when we go to hospital for something completely different.”   Account from a Black women in Heart of the Race: Black women’s lives in Britain p104  </vt:lpstr>
      <vt:lpstr>“Farming” Amongst Black West African Families </vt:lpstr>
      <vt:lpstr>“Farming” Amongst Black West African Families </vt:lpstr>
      <vt:lpstr>The National Health Service (NHS) was established in 1948, the same year of the arrival of Empire Windrush.</vt:lpstr>
      <vt:lpstr>PowerPoint Presentation</vt:lpstr>
      <vt:lpstr>Healthcare workers dying of COVID-19</vt:lpstr>
      <vt:lpstr>PowerPoint Presentation</vt:lpstr>
      <vt:lpstr>So where do we go from here….</vt:lpstr>
      <vt:lpstr>Decolonising Frameworks</vt:lpstr>
      <vt:lpstr>Decolonising Healthcare</vt:lpstr>
      <vt:lpstr>Changing how we think about Race </vt:lpstr>
      <vt:lpstr>Weathering </vt:lpstr>
      <vt:lpstr>Get in Contact </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UCL Critical Race Theory Module: Race and Health  Thursday 27th February 2023</dc:title>
  <cp:lastModifiedBy>Annabel Sowemimo (RRE) MPFT</cp:lastModifiedBy>
  <cp:revision>12</cp:revision>
  <dcterms:modified xsi:type="dcterms:W3CDTF">2024-10-10T20:23:20Z</dcterms:modified>
</cp:coreProperties>
</file>